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5" r:id="rId1"/>
  </p:sldMasterIdLst>
  <p:sldIdLst>
    <p:sldId id="256" r:id="rId2"/>
    <p:sldId id="257" r:id="rId3"/>
    <p:sldId id="288" r:id="rId4"/>
    <p:sldId id="286" r:id="rId5"/>
    <p:sldId id="260" r:id="rId6"/>
    <p:sldId id="261" r:id="rId7"/>
    <p:sldId id="273" r:id="rId8"/>
    <p:sldId id="274" r:id="rId9"/>
    <p:sldId id="285" r:id="rId10"/>
    <p:sldId id="278" r:id="rId11"/>
    <p:sldId id="279" r:id="rId12"/>
    <p:sldId id="272" r:id="rId13"/>
    <p:sldId id="263" r:id="rId14"/>
    <p:sldId id="264" r:id="rId15"/>
    <p:sldId id="284" r:id="rId16"/>
    <p:sldId id="262" r:id="rId17"/>
    <p:sldId id="266" r:id="rId18"/>
    <p:sldId id="267" r:id="rId19"/>
    <p:sldId id="283" r:id="rId20"/>
    <p:sldId id="268" r:id="rId21"/>
    <p:sldId id="269" r:id="rId22"/>
    <p:sldId id="271" r:id="rId23"/>
    <p:sldId id="270" r:id="rId24"/>
    <p:sldId id="258" r:id="rId25"/>
    <p:sldId id="259" r:id="rId26"/>
    <p:sldId id="287" r:id="rId27"/>
    <p:sldId id="280"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00"/>
    <p:restoredTop sz="94694"/>
  </p:normalViewPr>
  <p:slideViewPr>
    <p:cSldViewPr snapToGrid="0" snapToObjects="1">
      <p:cViewPr varScale="1">
        <p:scale>
          <a:sx n="118" d="100"/>
          <a:sy n="118" d="100"/>
        </p:scale>
        <p:origin x="232"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smoothMarker"/>
        <c:varyColors val="0"/>
        <c:ser>
          <c:idx val="0"/>
          <c:order val="0"/>
          <c:tx>
            <c:strRef>
              <c:f>Sheet1!$B$1</c:f>
              <c:strCache>
                <c:ptCount val="1"/>
                <c:pt idx="0">
                  <c:v>Y-Value 1</c:v>
                </c:pt>
              </c:strCache>
            </c:strRef>
          </c:tx>
          <c:spPr>
            <a:ln w="19050" cap="rnd">
              <a:solidFill>
                <a:schemeClr val="accent1"/>
              </a:solidFill>
              <a:round/>
            </a:ln>
            <a:effectLst/>
          </c:spPr>
          <c:marker>
            <c:symbol val="none"/>
          </c:marker>
          <c:xVal>
            <c:numRef>
              <c:f>Sheet1!$A$2:$A$6</c:f>
              <c:numCache>
                <c:formatCode>General</c:formatCode>
                <c:ptCount val="5"/>
                <c:pt idx="0">
                  <c:v>0</c:v>
                </c:pt>
                <c:pt idx="1">
                  <c:v>1</c:v>
                </c:pt>
                <c:pt idx="2">
                  <c:v>2</c:v>
                </c:pt>
                <c:pt idx="3">
                  <c:v>3</c:v>
                </c:pt>
                <c:pt idx="4">
                  <c:v>4</c:v>
                </c:pt>
              </c:numCache>
            </c:numRef>
          </c:xVal>
          <c:yVal>
            <c:numRef>
              <c:f>Sheet1!$B$2:$B$6</c:f>
              <c:numCache>
                <c:formatCode>General</c:formatCode>
                <c:ptCount val="5"/>
                <c:pt idx="0">
                  <c:v>0</c:v>
                </c:pt>
                <c:pt idx="1">
                  <c:v>1</c:v>
                </c:pt>
                <c:pt idx="2">
                  <c:v>2</c:v>
                </c:pt>
                <c:pt idx="3">
                  <c:v>3</c:v>
                </c:pt>
                <c:pt idx="4">
                  <c:v>4</c:v>
                </c:pt>
              </c:numCache>
            </c:numRef>
          </c:yVal>
          <c:smooth val="1"/>
          <c:extLst>
            <c:ext xmlns:c16="http://schemas.microsoft.com/office/drawing/2014/chart" uri="{C3380CC4-5D6E-409C-BE32-E72D297353CC}">
              <c16:uniqueId val="{00000000-7CC0-D645-B2A6-F70FF09307CB}"/>
            </c:ext>
          </c:extLst>
        </c:ser>
        <c:dLbls>
          <c:showLegendKey val="0"/>
          <c:showVal val="0"/>
          <c:showCatName val="0"/>
          <c:showSerName val="0"/>
          <c:showPercent val="0"/>
          <c:showBubbleSize val="0"/>
        </c:dLbls>
        <c:axId val="670427872"/>
        <c:axId val="670429648"/>
      </c:scatterChart>
      <c:valAx>
        <c:axId val="67042787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70429648"/>
        <c:crosses val="autoZero"/>
        <c:crossBetween val="midCat"/>
      </c:valAx>
      <c:valAx>
        <c:axId val="6704296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70427872"/>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smoothMarker"/>
        <c:varyColors val="0"/>
        <c:ser>
          <c:idx val="0"/>
          <c:order val="0"/>
          <c:tx>
            <c:strRef>
              <c:f>Sheet1!$B$1</c:f>
              <c:strCache>
                <c:ptCount val="1"/>
                <c:pt idx="0">
                  <c:v>Y-Value 1</c:v>
                </c:pt>
              </c:strCache>
            </c:strRef>
          </c:tx>
          <c:spPr>
            <a:ln w="19050" cap="rnd">
              <a:solidFill>
                <a:schemeClr val="accent1"/>
              </a:solidFill>
              <a:round/>
            </a:ln>
            <a:effectLst/>
          </c:spPr>
          <c:marker>
            <c:symbol val="none"/>
          </c:marker>
          <c:xVal>
            <c:numRef>
              <c:f>Sheet1!$A$2:$A$7</c:f>
              <c:numCache>
                <c:formatCode>General</c:formatCode>
                <c:ptCount val="6"/>
                <c:pt idx="0">
                  <c:v>0</c:v>
                </c:pt>
                <c:pt idx="1">
                  <c:v>1</c:v>
                </c:pt>
                <c:pt idx="2">
                  <c:v>2</c:v>
                </c:pt>
                <c:pt idx="3">
                  <c:v>3</c:v>
                </c:pt>
                <c:pt idx="4">
                  <c:v>4</c:v>
                </c:pt>
                <c:pt idx="5">
                  <c:v>5</c:v>
                </c:pt>
              </c:numCache>
            </c:numRef>
          </c:xVal>
          <c:yVal>
            <c:numRef>
              <c:f>Sheet1!$B$2:$B$7</c:f>
              <c:numCache>
                <c:formatCode>General</c:formatCode>
                <c:ptCount val="6"/>
                <c:pt idx="0">
                  <c:v>0</c:v>
                </c:pt>
                <c:pt idx="1">
                  <c:v>1</c:v>
                </c:pt>
                <c:pt idx="2">
                  <c:v>2</c:v>
                </c:pt>
                <c:pt idx="3">
                  <c:v>2</c:v>
                </c:pt>
                <c:pt idx="4">
                  <c:v>2</c:v>
                </c:pt>
                <c:pt idx="5">
                  <c:v>2</c:v>
                </c:pt>
              </c:numCache>
            </c:numRef>
          </c:yVal>
          <c:smooth val="1"/>
          <c:extLst>
            <c:ext xmlns:c16="http://schemas.microsoft.com/office/drawing/2014/chart" uri="{C3380CC4-5D6E-409C-BE32-E72D297353CC}">
              <c16:uniqueId val="{00000000-A74D-F84F-8F8C-04AB5E985A45}"/>
            </c:ext>
          </c:extLst>
        </c:ser>
        <c:dLbls>
          <c:showLegendKey val="0"/>
          <c:showVal val="0"/>
          <c:showCatName val="0"/>
          <c:showSerName val="0"/>
          <c:showPercent val="0"/>
          <c:showBubbleSize val="0"/>
        </c:dLbls>
        <c:axId val="669173328"/>
        <c:axId val="669175936"/>
      </c:scatterChart>
      <c:valAx>
        <c:axId val="66917332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69175936"/>
        <c:crosses val="autoZero"/>
        <c:crossBetween val="midCat"/>
      </c:valAx>
      <c:valAx>
        <c:axId val="6691759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69173328"/>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smtClean="0"/>
              <a:pPr/>
              <a:t>1/11/24</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32811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BE451C3-0FF4-47C4-B829-773ADF60F88C}" type="datetimeFigureOut">
              <a:rPr lang="en-US" smtClean="0"/>
              <a:t>1/11/24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274227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2BE451C3-0FF4-47C4-B829-773ADF60F88C}" type="datetimeFigureOut">
              <a:rPr lang="en-US" smtClean="0"/>
              <a:t>1/11/24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8012272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2BE451C3-0FF4-47C4-B829-773ADF60F88C}" type="datetimeFigureOut">
              <a:rPr lang="en-US" smtClean="0"/>
              <a:t>1/11/24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34771336"/>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BE451C3-0FF4-47C4-B829-773ADF60F88C}" type="datetimeFigureOut">
              <a:rPr lang="en-US" smtClean="0"/>
              <a:t>1/11/24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5912917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2BE451C3-0FF4-47C4-B829-773ADF60F88C}" type="datetimeFigureOut">
              <a:rPr lang="en-US" smtClean="0"/>
              <a:t>1/11/24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2390013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2BE451C3-0FF4-47C4-B829-773ADF60F88C}" type="datetimeFigureOut">
              <a:rPr lang="en-US" smtClean="0"/>
              <a:t>1/11/24</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40917875"/>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smtClean="0"/>
              <a:t>1/11/24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21410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smtClean="0"/>
              <a:t>1/11/24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59106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1/11/24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97070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smtClean="0"/>
              <a:t>1/11/24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56098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1/11/24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05390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E451C3-0FF4-47C4-B829-773ADF60F88C}" type="datetimeFigureOut">
              <a:rPr lang="en-US" smtClean="0"/>
              <a:t>1/11/24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535866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1/11/24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51121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1/11/24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57935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smtClean="0"/>
              <a:t>1/11/24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08624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BE451C3-0FF4-47C4-B829-773ADF60F88C}" type="datetimeFigureOut">
              <a:rPr lang="en-US" smtClean="0"/>
              <a:t>1/11/24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14464237"/>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smtClean="0"/>
              <a:t>1/11/24</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27537127"/>
      </p:ext>
    </p:extLst>
  </p:cSld>
  <p:clrMap bg1="lt1" tx1="dk1" bg2="lt2" tx2="dk2" accent1="accent1" accent2="accent2" accent3="accent3" accent4="accent4" accent5="accent5" accent6="accent6" hlink="hlink" folHlink="folHlink"/>
  <p:sldLayoutIdLst>
    <p:sldLayoutId id="2147483906" r:id="rId1"/>
    <p:sldLayoutId id="2147483907" r:id="rId2"/>
    <p:sldLayoutId id="2147483908" r:id="rId3"/>
    <p:sldLayoutId id="2147483909" r:id="rId4"/>
    <p:sldLayoutId id="2147483910" r:id="rId5"/>
    <p:sldLayoutId id="2147483911" r:id="rId6"/>
    <p:sldLayoutId id="2147483912" r:id="rId7"/>
    <p:sldLayoutId id="2147483913" r:id="rId8"/>
    <p:sldLayoutId id="2147483914" r:id="rId9"/>
    <p:sldLayoutId id="2147483915" r:id="rId10"/>
    <p:sldLayoutId id="2147483916" r:id="rId11"/>
    <p:sldLayoutId id="2147483917" r:id="rId12"/>
    <p:sldLayoutId id="2147483918" r:id="rId13"/>
    <p:sldLayoutId id="2147483919" r:id="rId14"/>
    <p:sldLayoutId id="2147483920" r:id="rId15"/>
    <p:sldLayoutId id="2147483921" r:id="rId16"/>
    <p:sldLayoutId id="2147483922"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a:t>THE TREATMENT OF ADDICTION</a:t>
            </a:r>
            <a:br>
              <a:rPr lang="en-US" dirty="0"/>
            </a:br>
            <a:br>
              <a:rPr lang="en-US" dirty="0"/>
            </a:br>
            <a:r>
              <a:rPr lang="en-US" sz="3200" b="1" i="1" dirty="0">
                <a:solidFill>
                  <a:schemeClr val="tx1"/>
                </a:solidFill>
              </a:rPr>
              <a:t>Steven G Weaver MD  FASAM</a:t>
            </a:r>
            <a:endParaRPr lang="en-US" sz="3200" b="1" i="1" dirty="0"/>
          </a:p>
        </p:txBody>
      </p:sp>
      <p:sp>
        <p:nvSpPr>
          <p:cNvPr id="3" name="Subtitle 2"/>
          <p:cNvSpPr>
            <a:spLocks noGrp="1"/>
          </p:cNvSpPr>
          <p:nvPr>
            <p:ph type="subTitle" idx="1"/>
          </p:nvPr>
        </p:nvSpPr>
        <p:spPr>
          <a:xfrm>
            <a:off x="1154955" y="4777380"/>
            <a:ext cx="8825658" cy="1203006"/>
          </a:xfrm>
        </p:spPr>
        <p:txBody>
          <a:bodyPr/>
          <a:lstStyle/>
          <a:p>
            <a:pPr algn="ctr"/>
            <a:endParaRPr lang="en-US" dirty="0"/>
          </a:p>
          <a:p>
            <a:pPr algn="ctr"/>
            <a:r>
              <a:rPr lang="en-US" dirty="0"/>
              <a:t>January 11, 2024</a:t>
            </a:r>
          </a:p>
        </p:txBody>
      </p:sp>
    </p:spTree>
    <p:extLst>
      <p:ext uri="{BB962C8B-B14F-4D97-AF65-F5344CB8AC3E}">
        <p14:creationId xmlns:p14="http://schemas.microsoft.com/office/powerpoint/2010/main" val="15409748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HARRISON NARCOTIC ACT</a:t>
            </a:r>
          </a:p>
        </p:txBody>
      </p:sp>
      <p:sp>
        <p:nvSpPr>
          <p:cNvPr id="3" name="Content Placeholder 2"/>
          <p:cNvSpPr>
            <a:spLocks noGrp="1"/>
          </p:cNvSpPr>
          <p:nvPr>
            <p:ph idx="1"/>
          </p:nvPr>
        </p:nvSpPr>
        <p:spPr/>
        <p:txBody>
          <a:bodyPr/>
          <a:lstStyle/>
          <a:p>
            <a:pPr algn="ctr"/>
            <a:r>
              <a:rPr lang="en-US" dirty="0"/>
              <a:t>1919  Webb Decision  Supreme Court</a:t>
            </a:r>
          </a:p>
          <a:p>
            <a:pPr algn="ctr"/>
            <a:endParaRPr lang="en-US" dirty="0"/>
          </a:p>
          <a:p>
            <a:pPr algn="ctr"/>
            <a:r>
              <a:rPr lang="en-US" dirty="0"/>
              <a:t>Criminalized possession and use of opioids</a:t>
            </a:r>
          </a:p>
          <a:p>
            <a:pPr algn="ctr"/>
            <a:r>
              <a:rPr lang="en-US" dirty="0"/>
              <a:t>Criminalized doctors who prescribed opioids to addicts</a:t>
            </a:r>
          </a:p>
        </p:txBody>
      </p:sp>
    </p:spTree>
    <p:extLst>
      <p:ext uri="{BB962C8B-B14F-4D97-AF65-F5344CB8AC3E}">
        <p14:creationId xmlns:p14="http://schemas.microsoft.com/office/powerpoint/2010/main" val="55368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HARRISON NARCOTIC ACT</a:t>
            </a:r>
          </a:p>
        </p:txBody>
      </p:sp>
      <p:sp>
        <p:nvSpPr>
          <p:cNvPr id="3" name="Content Placeholder 2"/>
          <p:cNvSpPr>
            <a:spLocks noGrp="1"/>
          </p:cNvSpPr>
          <p:nvPr>
            <p:ph idx="1"/>
          </p:nvPr>
        </p:nvSpPr>
        <p:spPr/>
        <p:txBody>
          <a:bodyPr/>
          <a:lstStyle/>
          <a:p>
            <a:r>
              <a:rPr lang="en-US" dirty="0"/>
              <a:t>25,000 physicians were prosecuted under the Harrison Act</a:t>
            </a:r>
          </a:p>
          <a:p>
            <a:r>
              <a:rPr lang="en-US" dirty="0"/>
              <a:t>3000 physicians WENT TO JAIL!!!!   (Memphis)</a:t>
            </a:r>
          </a:p>
          <a:p>
            <a:endParaRPr lang="en-US" dirty="0"/>
          </a:p>
          <a:p>
            <a:pPr lvl="1"/>
            <a:r>
              <a:rPr lang="en-US" dirty="0"/>
              <a:t>Result: Physicians stopped treating addiction and avoided addicts</a:t>
            </a:r>
          </a:p>
        </p:txBody>
      </p:sp>
    </p:spTree>
    <p:extLst>
      <p:ext uri="{BB962C8B-B14F-4D97-AF65-F5344CB8AC3E}">
        <p14:creationId xmlns:p14="http://schemas.microsoft.com/office/powerpoint/2010/main" val="1001806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2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2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2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2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2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2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2" dur="2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3"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alpha val="93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REASONS FOR MAT WITH OUD</a:t>
            </a:r>
          </a:p>
        </p:txBody>
      </p:sp>
      <p:sp>
        <p:nvSpPr>
          <p:cNvPr id="3" name="Content Placeholder 2"/>
          <p:cNvSpPr>
            <a:spLocks noGrp="1"/>
          </p:cNvSpPr>
          <p:nvPr>
            <p:ph idx="1"/>
          </p:nvPr>
        </p:nvSpPr>
        <p:spPr>
          <a:solidFill>
            <a:schemeClr val="bg1">
              <a:alpha val="54000"/>
            </a:schemeClr>
          </a:solidFill>
        </p:spPr>
        <p:txBody>
          <a:bodyPr/>
          <a:lstStyle/>
          <a:p>
            <a:endParaRPr lang="en-US" dirty="0"/>
          </a:p>
          <a:p>
            <a:endParaRPr lang="en-US" dirty="0"/>
          </a:p>
          <a:p>
            <a:r>
              <a:rPr lang="en-US" dirty="0"/>
              <a:t>Harm Reduction</a:t>
            </a:r>
          </a:p>
          <a:p>
            <a:endParaRPr lang="en-US" dirty="0"/>
          </a:p>
          <a:p>
            <a:r>
              <a:rPr lang="en-US" dirty="0"/>
              <a:t>Bridge to recovery</a:t>
            </a:r>
          </a:p>
          <a:p>
            <a:endParaRPr lang="en-US" dirty="0"/>
          </a:p>
          <a:p>
            <a:endParaRPr lang="en-US" dirty="0"/>
          </a:p>
        </p:txBody>
      </p:sp>
    </p:spTree>
    <p:extLst>
      <p:ext uri="{BB962C8B-B14F-4D97-AF65-F5344CB8AC3E}">
        <p14:creationId xmlns:p14="http://schemas.microsoft.com/office/powerpoint/2010/main" val="71668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1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down)">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NALTREXONE</a:t>
            </a:r>
          </a:p>
        </p:txBody>
      </p:sp>
      <p:sp>
        <p:nvSpPr>
          <p:cNvPr id="3" name="Content Placeholder 2"/>
          <p:cNvSpPr>
            <a:spLocks noGrp="1"/>
          </p:cNvSpPr>
          <p:nvPr>
            <p:ph idx="1"/>
          </p:nvPr>
        </p:nvSpPr>
        <p:spPr/>
        <p:txBody>
          <a:bodyPr>
            <a:normAutofit/>
          </a:bodyPr>
          <a:lstStyle/>
          <a:p>
            <a:r>
              <a:rPr lang="en-US" dirty="0"/>
              <a:t>Weakness</a:t>
            </a:r>
          </a:p>
          <a:p>
            <a:pPr lvl="1"/>
            <a:r>
              <a:rPr lang="en-US" dirty="0"/>
              <a:t>Cravings continue</a:t>
            </a:r>
          </a:p>
          <a:p>
            <a:pPr lvl="1"/>
            <a:r>
              <a:rPr lang="en-US" dirty="0"/>
              <a:t>Large number of people relapse during the washout period</a:t>
            </a:r>
          </a:p>
          <a:p>
            <a:endParaRPr lang="en-US" dirty="0"/>
          </a:p>
          <a:p>
            <a:r>
              <a:rPr lang="en-US" dirty="0"/>
              <a:t>Very useful in certain populations</a:t>
            </a:r>
          </a:p>
          <a:p>
            <a:pPr lvl="1"/>
            <a:r>
              <a:rPr lang="en-US" dirty="0"/>
              <a:t>Healthcare professionals</a:t>
            </a:r>
          </a:p>
          <a:p>
            <a:pPr lvl="1"/>
            <a:r>
              <a:rPr lang="en-US" dirty="0"/>
              <a:t>Business Executives</a:t>
            </a:r>
          </a:p>
          <a:p>
            <a:pPr lvl="1"/>
            <a:r>
              <a:rPr lang="en-US" dirty="0"/>
              <a:t>Drug courts</a:t>
            </a:r>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672526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heckerboard(across)">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heckerboard(across)">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checkerboard(across)">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NALTREXONE VS NALOXONE</a:t>
            </a:r>
          </a:p>
        </p:txBody>
      </p:sp>
      <p:sp>
        <p:nvSpPr>
          <p:cNvPr id="3" name="Content Placeholder 2"/>
          <p:cNvSpPr>
            <a:spLocks noGrp="1"/>
          </p:cNvSpPr>
          <p:nvPr>
            <p:ph idx="1"/>
          </p:nvPr>
        </p:nvSpPr>
        <p:spPr/>
        <p:txBody>
          <a:bodyPr>
            <a:normAutofit/>
          </a:bodyPr>
          <a:lstStyle/>
          <a:p>
            <a:r>
              <a:rPr lang="en-US" dirty="0"/>
              <a:t>Both are Mu receptor blockers</a:t>
            </a:r>
          </a:p>
          <a:p>
            <a:endParaRPr lang="en-US" dirty="0"/>
          </a:p>
          <a:p>
            <a:r>
              <a:rPr lang="en-US" dirty="0"/>
              <a:t>Naloxone						Naltrexone</a:t>
            </a:r>
          </a:p>
          <a:p>
            <a:pPr lvl="1"/>
            <a:r>
              <a:rPr lang="en-US" dirty="0"/>
              <a:t>Rapid onset						Delayed onset</a:t>
            </a:r>
          </a:p>
          <a:p>
            <a:pPr lvl="1"/>
            <a:r>
              <a:rPr lang="en-US" dirty="0"/>
              <a:t>Short acting						Long acting</a:t>
            </a:r>
          </a:p>
          <a:p>
            <a:pPr lvl="1"/>
            <a:r>
              <a:rPr lang="en-US" dirty="0"/>
              <a:t>No </a:t>
            </a:r>
            <a:r>
              <a:rPr lang="en-US" dirty="0" err="1"/>
              <a:t>po</a:t>
            </a:r>
            <a:r>
              <a:rPr lang="en-US" dirty="0"/>
              <a:t> bioavailability				Bioavailable </a:t>
            </a:r>
            <a:r>
              <a:rPr lang="en-US" dirty="0" err="1"/>
              <a:t>po</a:t>
            </a:r>
            <a:endParaRPr lang="en-US" dirty="0"/>
          </a:p>
          <a:p>
            <a:pPr lvl="1"/>
            <a:r>
              <a:rPr lang="en-US" dirty="0"/>
              <a:t>Acute overdose					Used to treat OUD</a:t>
            </a:r>
          </a:p>
          <a:p>
            <a:pPr lvl="1"/>
            <a:r>
              <a:rPr lang="en-US" dirty="0"/>
              <a:t>IV, SQ, IM, Intranasal					IM(</a:t>
            </a:r>
            <a:r>
              <a:rPr lang="en-US" dirty="0" err="1"/>
              <a:t>vivitrol</a:t>
            </a:r>
            <a:r>
              <a:rPr lang="en-US" dirty="0"/>
              <a:t>) or PO(</a:t>
            </a:r>
            <a:r>
              <a:rPr lang="en-US" dirty="0" err="1"/>
              <a:t>Revia</a:t>
            </a:r>
            <a:r>
              <a:rPr lang="en-US" dirty="0"/>
              <a:t>/</a:t>
            </a:r>
            <a:r>
              <a:rPr lang="en-US" dirty="0" err="1"/>
              <a:t>Depade</a:t>
            </a:r>
            <a:r>
              <a:rPr lang="en-US" dirty="0"/>
              <a:t>)						</a:t>
            </a:r>
          </a:p>
        </p:txBody>
      </p:sp>
    </p:spTree>
    <p:extLst>
      <p:ext uri="{BB962C8B-B14F-4D97-AF65-F5344CB8AC3E}">
        <p14:creationId xmlns:p14="http://schemas.microsoft.com/office/powerpoint/2010/main" val="11099784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D33EE-D85E-6E41-97F1-30C87359DB9E}"/>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583279D1-8FFB-0F40-AF39-FAC011C5E0BA}"/>
              </a:ext>
            </a:extLst>
          </p:cNvPr>
          <p:cNvPicPr>
            <a:picLocks noGrp="1" noChangeAspect="1"/>
          </p:cNvPicPr>
          <p:nvPr>
            <p:ph idx="1"/>
          </p:nvPr>
        </p:nvPicPr>
        <p:blipFill>
          <a:blip r:embed="rId2"/>
          <a:stretch>
            <a:fillRect/>
          </a:stretch>
        </p:blipFill>
        <p:spPr>
          <a:xfrm>
            <a:off x="-71918" y="-199933"/>
            <a:ext cx="12133780" cy="7158038"/>
          </a:xfrm>
        </p:spPr>
      </p:pic>
    </p:spTree>
    <p:extLst>
      <p:ext uri="{BB962C8B-B14F-4D97-AF65-F5344CB8AC3E}">
        <p14:creationId xmlns:p14="http://schemas.microsoft.com/office/powerpoint/2010/main" val="10356876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MAT FOR OPIOID USE DISORDER</a:t>
            </a:r>
          </a:p>
        </p:txBody>
      </p:sp>
      <p:sp>
        <p:nvSpPr>
          <p:cNvPr id="3" name="Content Placeholder 2"/>
          <p:cNvSpPr>
            <a:spLocks noGrp="1"/>
          </p:cNvSpPr>
          <p:nvPr>
            <p:ph idx="1"/>
          </p:nvPr>
        </p:nvSpPr>
        <p:spPr/>
        <p:txBody>
          <a:bodyPr>
            <a:normAutofit/>
          </a:bodyPr>
          <a:lstStyle/>
          <a:p>
            <a:r>
              <a:rPr lang="en-US" dirty="0"/>
              <a:t>Full Agonist</a:t>
            </a:r>
          </a:p>
          <a:p>
            <a:pPr lvl="1"/>
            <a:r>
              <a:rPr lang="en-US" dirty="0"/>
              <a:t>Methadone</a:t>
            </a:r>
            <a:r>
              <a:rPr lang="mr-IN" dirty="0"/>
              <a:t>…</a:t>
            </a:r>
            <a:r>
              <a:rPr lang="en-US" dirty="0"/>
              <a:t>.OTP</a:t>
            </a:r>
          </a:p>
          <a:p>
            <a:endParaRPr lang="en-US" dirty="0"/>
          </a:p>
          <a:p>
            <a:r>
              <a:rPr lang="en-US" dirty="0"/>
              <a:t>Full Antagonist</a:t>
            </a:r>
          </a:p>
          <a:p>
            <a:pPr lvl="1"/>
            <a:r>
              <a:rPr lang="en-US" dirty="0"/>
              <a:t>Naltrexone</a:t>
            </a:r>
          </a:p>
          <a:p>
            <a:endParaRPr lang="en-US" dirty="0"/>
          </a:p>
          <a:p>
            <a:r>
              <a:rPr lang="en-US" dirty="0"/>
              <a:t>Partial Agonist</a:t>
            </a:r>
          </a:p>
          <a:p>
            <a:pPr lvl="1"/>
            <a:r>
              <a:rPr lang="en-US" dirty="0"/>
              <a:t>Buprenorphine</a:t>
            </a:r>
          </a:p>
        </p:txBody>
      </p:sp>
    </p:spTree>
    <p:extLst>
      <p:ext uri="{BB962C8B-B14F-4D97-AF65-F5344CB8AC3E}">
        <p14:creationId xmlns:p14="http://schemas.microsoft.com/office/powerpoint/2010/main" val="162064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HOW A FULL AGONIST WORKS</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611119610"/>
              </p:ext>
            </p:extLst>
          </p:nvPr>
        </p:nvGraphicFramePr>
        <p:xfrm>
          <a:off x="1155700" y="2603500"/>
          <a:ext cx="8824913" cy="3416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30741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PARTIAL AGONIST</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27338605"/>
              </p:ext>
            </p:extLst>
          </p:nvPr>
        </p:nvGraphicFramePr>
        <p:xfrm>
          <a:off x="1155700" y="2603500"/>
          <a:ext cx="8824913" cy="3416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204853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BUPRENORPHINE</a:t>
            </a:r>
          </a:p>
        </p:txBody>
      </p:sp>
      <p:sp>
        <p:nvSpPr>
          <p:cNvPr id="3" name="Content Placeholder 2"/>
          <p:cNvSpPr>
            <a:spLocks noGrp="1"/>
          </p:cNvSpPr>
          <p:nvPr>
            <p:ph idx="1"/>
          </p:nvPr>
        </p:nvSpPr>
        <p:spPr/>
        <p:txBody>
          <a:bodyPr/>
          <a:lstStyle/>
          <a:p>
            <a:r>
              <a:rPr lang="en-US" dirty="0"/>
              <a:t>DATA 2000</a:t>
            </a:r>
          </a:p>
          <a:p>
            <a:pPr lvl="1"/>
            <a:r>
              <a:rPr lang="en-US" dirty="0"/>
              <a:t>Allowed physicians for the first time since 1915 to treat OUD in the office</a:t>
            </a:r>
          </a:p>
        </p:txBody>
      </p:sp>
    </p:spTree>
    <p:extLst>
      <p:ext uri="{BB962C8B-B14F-4D97-AF65-F5344CB8AC3E}">
        <p14:creationId xmlns:p14="http://schemas.microsoft.com/office/powerpoint/2010/main" val="1999783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DISCLOSURES</a:t>
            </a:r>
          </a:p>
        </p:txBody>
      </p:sp>
      <p:sp>
        <p:nvSpPr>
          <p:cNvPr id="3" name="Content Placeholder 2"/>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sz="2400" b="1" i="1" dirty="0"/>
              <a:t>I have no disclosures</a:t>
            </a:r>
          </a:p>
          <a:p>
            <a:pPr algn="ctr"/>
            <a:endParaRPr lang="en-US" dirty="0"/>
          </a:p>
          <a:p>
            <a:pPr algn="ctr"/>
            <a:endParaRPr lang="en-US" dirty="0"/>
          </a:p>
          <a:p>
            <a:pPr algn="ctr"/>
            <a:endParaRPr lang="en-US" dirty="0"/>
          </a:p>
        </p:txBody>
      </p:sp>
    </p:spTree>
    <p:extLst>
      <p:ext uri="{BB962C8B-B14F-4D97-AF65-F5344CB8AC3E}">
        <p14:creationId xmlns:p14="http://schemas.microsoft.com/office/powerpoint/2010/main" val="2751673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FORMULATIONS OF BUPRENORPHINE</a:t>
            </a:r>
          </a:p>
        </p:txBody>
      </p:sp>
      <p:sp>
        <p:nvSpPr>
          <p:cNvPr id="3" name="Content Placeholder 2"/>
          <p:cNvSpPr>
            <a:spLocks noGrp="1"/>
          </p:cNvSpPr>
          <p:nvPr>
            <p:ph idx="1"/>
          </p:nvPr>
        </p:nvSpPr>
        <p:spPr/>
        <p:txBody>
          <a:bodyPr/>
          <a:lstStyle/>
          <a:p>
            <a:pPr algn="ctr"/>
            <a:endParaRPr lang="en-US" dirty="0"/>
          </a:p>
          <a:p>
            <a:pPr algn="ctr"/>
            <a:endParaRPr lang="en-US" dirty="0"/>
          </a:p>
          <a:p>
            <a:pPr algn="ctr"/>
            <a:endParaRPr lang="en-US" dirty="0"/>
          </a:p>
          <a:p>
            <a:pPr algn="ctr"/>
            <a:r>
              <a:rPr lang="en-US" dirty="0"/>
              <a:t>Buprenorphine(</a:t>
            </a:r>
            <a:r>
              <a:rPr lang="en-US" dirty="0" err="1"/>
              <a:t>subutex</a:t>
            </a:r>
            <a:r>
              <a:rPr lang="en-US" dirty="0"/>
              <a:t>)</a:t>
            </a:r>
          </a:p>
        </p:txBody>
      </p:sp>
    </p:spTree>
    <p:extLst>
      <p:ext uri="{BB962C8B-B14F-4D97-AF65-F5344CB8AC3E}">
        <p14:creationId xmlns:p14="http://schemas.microsoft.com/office/powerpoint/2010/main" val="451962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FORMULATIONS OF BUPRENORPHINE</a:t>
            </a:r>
          </a:p>
        </p:txBody>
      </p:sp>
      <p:sp>
        <p:nvSpPr>
          <p:cNvPr id="3" name="Content Placeholder 2"/>
          <p:cNvSpPr>
            <a:spLocks noGrp="1"/>
          </p:cNvSpPr>
          <p:nvPr>
            <p:ph idx="1"/>
          </p:nvPr>
        </p:nvSpPr>
        <p:spPr/>
        <p:txBody>
          <a:bodyPr/>
          <a:lstStyle/>
          <a:p>
            <a:pPr algn="ctr"/>
            <a:endParaRPr lang="en-US" dirty="0"/>
          </a:p>
          <a:p>
            <a:pPr algn="ctr"/>
            <a:endParaRPr lang="en-US" dirty="0"/>
          </a:p>
          <a:p>
            <a:pPr algn="ctr"/>
            <a:r>
              <a:rPr lang="en-US" dirty="0"/>
              <a:t>NARCAN ADDED</a:t>
            </a:r>
          </a:p>
        </p:txBody>
      </p:sp>
    </p:spTree>
    <p:extLst>
      <p:ext uri="{BB962C8B-B14F-4D97-AF65-F5344CB8AC3E}">
        <p14:creationId xmlns:p14="http://schemas.microsoft.com/office/powerpoint/2010/main" val="5111774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FORMULATIONS OF BUPRENORPHINE</a:t>
            </a:r>
          </a:p>
        </p:txBody>
      </p:sp>
      <p:sp>
        <p:nvSpPr>
          <p:cNvPr id="3" name="Content Placeholder 2"/>
          <p:cNvSpPr>
            <a:spLocks noGrp="1"/>
          </p:cNvSpPr>
          <p:nvPr>
            <p:ph idx="1"/>
          </p:nvPr>
        </p:nvSpPr>
        <p:spPr/>
        <p:txBody>
          <a:bodyPr/>
          <a:lstStyle/>
          <a:p>
            <a:pPr algn="ctr"/>
            <a:r>
              <a:rPr lang="en-US" dirty="0"/>
              <a:t>Buprenorphine-naloxone</a:t>
            </a:r>
          </a:p>
          <a:p>
            <a:pPr algn="ctr"/>
            <a:endParaRPr lang="en-US" dirty="0"/>
          </a:p>
          <a:p>
            <a:pPr algn="ctr"/>
            <a:endParaRPr lang="en-US" dirty="0"/>
          </a:p>
          <a:p>
            <a:pPr algn="ctr"/>
            <a:r>
              <a:rPr lang="en-US" dirty="0" err="1"/>
              <a:t>Suboxone</a:t>
            </a:r>
            <a:endParaRPr lang="en-US" dirty="0"/>
          </a:p>
          <a:p>
            <a:pPr algn="ctr"/>
            <a:r>
              <a:rPr lang="en-US" dirty="0" err="1"/>
              <a:t>Bunavail</a:t>
            </a:r>
            <a:endParaRPr lang="en-US" dirty="0"/>
          </a:p>
          <a:p>
            <a:pPr algn="ctr"/>
            <a:r>
              <a:rPr lang="en-US" dirty="0" err="1"/>
              <a:t>Zubsolv</a:t>
            </a:r>
            <a:endParaRPr lang="en-US" dirty="0"/>
          </a:p>
        </p:txBody>
      </p:sp>
    </p:spTree>
    <p:extLst>
      <p:ext uri="{BB962C8B-B14F-4D97-AF65-F5344CB8AC3E}">
        <p14:creationId xmlns:p14="http://schemas.microsoft.com/office/powerpoint/2010/main" val="1167411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dissolv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dissolv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dissolv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FORMULATIONS OF BUPRENORPHINE</a:t>
            </a:r>
          </a:p>
        </p:txBody>
      </p:sp>
      <p:sp>
        <p:nvSpPr>
          <p:cNvPr id="3" name="Content Placeholder 2"/>
          <p:cNvSpPr>
            <a:spLocks noGrp="1"/>
          </p:cNvSpPr>
          <p:nvPr>
            <p:ph idx="1"/>
          </p:nvPr>
        </p:nvSpPr>
        <p:spPr/>
        <p:txBody>
          <a:bodyPr/>
          <a:lstStyle/>
          <a:p>
            <a:pPr algn="ctr"/>
            <a:endParaRPr lang="en-US" dirty="0"/>
          </a:p>
          <a:p>
            <a:pPr algn="ctr"/>
            <a:endParaRPr lang="en-US" dirty="0"/>
          </a:p>
          <a:p>
            <a:pPr algn="ctr"/>
            <a:endParaRPr lang="en-US" dirty="0"/>
          </a:p>
          <a:p>
            <a:pPr algn="ctr"/>
            <a:r>
              <a:rPr lang="en-US" dirty="0"/>
              <a:t>Kleenex </a:t>
            </a:r>
          </a:p>
        </p:txBody>
      </p:sp>
    </p:spTree>
    <p:extLst>
      <p:ext uri="{BB962C8B-B14F-4D97-AF65-F5344CB8AC3E}">
        <p14:creationId xmlns:p14="http://schemas.microsoft.com/office/powerpoint/2010/main" val="5284037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CASE STUDY</a:t>
            </a:r>
          </a:p>
        </p:txBody>
      </p:sp>
      <p:sp>
        <p:nvSpPr>
          <p:cNvPr id="3" name="Content Placeholder 2"/>
          <p:cNvSpPr>
            <a:spLocks noGrp="1"/>
          </p:cNvSpPr>
          <p:nvPr>
            <p:ph idx="1"/>
          </p:nvPr>
        </p:nvSpPr>
        <p:spPr/>
        <p:txBody>
          <a:bodyPr>
            <a:normAutofit/>
          </a:bodyPr>
          <a:lstStyle/>
          <a:p>
            <a:r>
              <a:rPr lang="en-US" dirty="0"/>
              <a:t>Sally M is a 34-year-old woman  from West Tennessee. Her father was an alcoholic and her mother was addicted to heroin. Her mother died of an overdose when Sally was 12. Her father moved them in with her paternal grandparents after her mom’s death. Shortly thereafter her adult uncle began abusing her sexually which continued until she was 16 when she left home and moved in with her boyfriend to escape the abuse. She had her first child when she was 17. She eventually married her boyfriend even though he routinely beat her. At the age of 20 he beat her so badly she spent 2 months at the MED and he went to prison. She began using drugs at age 12. Thru the years she has used marijuana, opioids of all kinds including IV heroin, methamphetamine, cocaine and alcohol. Her DOC however is definitely opioids.</a:t>
            </a:r>
          </a:p>
        </p:txBody>
      </p:sp>
    </p:spTree>
    <p:extLst>
      <p:ext uri="{BB962C8B-B14F-4D97-AF65-F5344CB8AC3E}">
        <p14:creationId xmlns:p14="http://schemas.microsoft.com/office/powerpoint/2010/main" val="10322046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CASE STUDY</a:t>
            </a:r>
          </a:p>
        </p:txBody>
      </p:sp>
      <p:sp>
        <p:nvSpPr>
          <p:cNvPr id="3" name="Content Placeholder 2"/>
          <p:cNvSpPr>
            <a:spLocks noGrp="1"/>
          </p:cNvSpPr>
          <p:nvPr>
            <p:ph idx="1"/>
          </p:nvPr>
        </p:nvSpPr>
        <p:spPr/>
        <p:txBody>
          <a:bodyPr>
            <a:normAutofit fontScale="92500" lnSpcReduction="20000"/>
          </a:bodyPr>
          <a:lstStyle/>
          <a:p>
            <a:r>
              <a:rPr lang="en-US" dirty="0"/>
              <a:t>She managed to get an AA degree in her early 20’s and has worked in a factory for the last 8 years. Originally, she worked on the line but when I first met her, she  worked in the accounting department. She has 3 kids who are 17, 12 and 6.</a:t>
            </a:r>
          </a:p>
          <a:p>
            <a:r>
              <a:rPr lang="en-US" dirty="0"/>
              <a:t>In 2012 she weaned herself off IV heroin by using oxycodone she bought off the street. She has been using oral pharmaceutical opioids since. </a:t>
            </a:r>
          </a:p>
          <a:p>
            <a:r>
              <a:rPr lang="en-US" dirty="0"/>
              <a:t>She tested positive on a random drug screen at her workplace in 2014. Instead of firing her the HR manager, who is a friend of mine, referred her to me for options. I started her on buprenorphine. Initially she was not interested in counseling, but she relapsed at 6 months, and I convinced her to try counseling. She did very well in counseling especially with the use of EMDR. She stayed on buprenorphine for 2 years and came off the medication in 2016. She has remained in recovery since and is active in her local NA group which is a pro MAT group.</a:t>
            </a:r>
          </a:p>
        </p:txBody>
      </p:sp>
    </p:spTree>
    <p:extLst>
      <p:ext uri="{BB962C8B-B14F-4D97-AF65-F5344CB8AC3E}">
        <p14:creationId xmlns:p14="http://schemas.microsoft.com/office/powerpoint/2010/main" val="14070909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5D6B7-925D-24A1-1DEF-D751EE248E1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87AC2E8-F074-8742-AD18-273F6D1EAB9A}"/>
              </a:ext>
            </a:extLst>
          </p:cNvPr>
          <p:cNvSpPr>
            <a:spLocks noGrp="1"/>
          </p:cNvSpPr>
          <p:nvPr>
            <p:ph idx="1"/>
          </p:nvPr>
        </p:nvSpPr>
        <p:spPr/>
        <p:txBody>
          <a:bodyPr/>
          <a:lstStyle/>
          <a:p>
            <a:r>
              <a:rPr lang="en-US" dirty="0"/>
              <a:t>In 2016 she went back to school and in 2018 she got her BS in Accounting</a:t>
            </a:r>
          </a:p>
          <a:p>
            <a:r>
              <a:rPr lang="en-US" dirty="0"/>
              <a:t>In 2021 she completed her MBA</a:t>
            </a:r>
          </a:p>
          <a:p>
            <a:r>
              <a:rPr lang="en-US" dirty="0"/>
              <a:t>She is now the comptroller in the same company where she used to work on the factory line</a:t>
            </a:r>
          </a:p>
        </p:txBody>
      </p:sp>
    </p:spTree>
    <p:extLst>
      <p:ext uri="{BB962C8B-B14F-4D97-AF65-F5344CB8AC3E}">
        <p14:creationId xmlns:p14="http://schemas.microsoft.com/office/powerpoint/2010/main" val="15538614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METHADONE</a:t>
            </a:r>
          </a:p>
        </p:txBody>
      </p:sp>
      <p:sp>
        <p:nvSpPr>
          <p:cNvPr id="3" name="Content Placeholder 2"/>
          <p:cNvSpPr>
            <a:spLocks noGrp="1"/>
          </p:cNvSpPr>
          <p:nvPr>
            <p:ph idx="1"/>
          </p:nvPr>
        </p:nvSpPr>
        <p:spPr/>
        <p:txBody>
          <a:bodyPr/>
          <a:lstStyle/>
          <a:p>
            <a:r>
              <a:rPr lang="en-US" dirty="0"/>
              <a:t>Germans: WWII</a:t>
            </a:r>
          </a:p>
          <a:p>
            <a:r>
              <a:rPr lang="en-US" dirty="0"/>
              <a:t>Vietnam</a:t>
            </a:r>
          </a:p>
          <a:p>
            <a:r>
              <a:rPr lang="en-US" dirty="0" err="1"/>
              <a:t>Drs</a:t>
            </a:r>
            <a:r>
              <a:rPr lang="en-US" dirty="0"/>
              <a:t> Dole, </a:t>
            </a:r>
            <a:r>
              <a:rPr lang="en-US" dirty="0" err="1"/>
              <a:t>Nyswanger</a:t>
            </a:r>
            <a:r>
              <a:rPr lang="en-US" dirty="0"/>
              <a:t> and Kreek</a:t>
            </a:r>
            <a:r>
              <a:rPr lang="mr-IN" dirty="0"/>
              <a:t>…</a:t>
            </a:r>
            <a:r>
              <a:rPr lang="en-US" dirty="0"/>
              <a:t>early 60’s</a:t>
            </a:r>
          </a:p>
          <a:p>
            <a:r>
              <a:rPr lang="en-US" dirty="0"/>
              <a:t>This marked the </a:t>
            </a:r>
            <a:r>
              <a:rPr lang="en-US" dirty="0" err="1"/>
              <a:t>remedicalization</a:t>
            </a:r>
            <a:r>
              <a:rPr lang="en-US" dirty="0"/>
              <a:t> of treatment of OUD</a:t>
            </a:r>
          </a:p>
          <a:p>
            <a:r>
              <a:rPr lang="en-US" dirty="0"/>
              <a:t>Initially Dole was just interested in harm reduction</a:t>
            </a:r>
          </a:p>
          <a:p>
            <a:r>
              <a:rPr lang="en-US"/>
              <a:t>1971</a:t>
            </a:r>
          </a:p>
          <a:p>
            <a:pPr lvl="1"/>
            <a:endParaRPr lang="en-US" dirty="0"/>
          </a:p>
        </p:txBody>
      </p:sp>
    </p:spTree>
    <p:extLst>
      <p:ext uri="{BB962C8B-B14F-4D97-AF65-F5344CB8AC3E}">
        <p14:creationId xmlns:p14="http://schemas.microsoft.com/office/powerpoint/2010/main" val="1721074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5A8D2-BE23-D505-3BCC-D56E54936FE8}"/>
              </a:ext>
            </a:extLst>
          </p:cNvPr>
          <p:cNvSpPr>
            <a:spLocks noGrp="1"/>
          </p:cNvSpPr>
          <p:nvPr>
            <p:ph type="title"/>
          </p:nvPr>
        </p:nvSpPr>
        <p:spPr/>
        <p:txBody>
          <a:bodyPr/>
          <a:lstStyle/>
          <a:p>
            <a:r>
              <a:rPr lang="en-US" dirty="0"/>
              <a:t>Qualifications</a:t>
            </a:r>
          </a:p>
        </p:txBody>
      </p:sp>
      <p:sp>
        <p:nvSpPr>
          <p:cNvPr id="3" name="Content Placeholder 2">
            <a:extLst>
              <a:ext uri="{FF2B5EF4-FFF2-40B4-BE49-F238E27FC236}">
                <a16:creationId xmlns:a16="http://schemas.microsoft.com/office/drawing/2014/main" id="{AC747B52-DF70-BA7A-A722-1D6F4DCAD3EA}"/>
              </a:ext>
            </a:extLst>
          </p:cNvPr>
          <p:cNvSpPr>
            <a:spLocks noGrp="1"/>
          </p:cNvSpPr>
          <p:nvPr>
            <p:ph idx="1"/>
          </p:nvPr>
        </p:nvSpPr>
        <p:spPr/>
        <p:txBody>
          <a:bodyPr>
            <a:normAutofit lnSpcReduction="10000"/>
          </a:bodyPr>
          <a:lstStyle/>
          <a:p>
            <a:r>
              <a:rPr lang="en-US" dirty="0"/>
              <a:t>FHU: 1980-1985</a:t>
            </a:r>
          </a:p>
          <a:p>
            <a:r>
              <a:rPr lang="en-US" dirty="0"/>
              <a:t>UTCHS: 1985-1989</a:t>
            </a:r>
          </a:p>
          <a:p>
            <a:r>
              <a:rPr lang="en-US" dirty="0"/>
              <a:t>INTERNSHIP: INTERNAL MEDICINE : 1989-1990</a:t>
            </a:r>
          </a:p>
          <a:p>
            <a:r>
              <a:rPr lang="en-US" dirty="0"/>
              <a:t>USN/USMC: 1990-1994</a:t>
            </a:r>
          </a:p>
          <a:p>
            <a:r>
              <a:rPr lang="en-US" dirty="0"/>
              <a:t>RESIDENCY: INTERNAL MEDICINE 1994-1996</a:t>
            </a:r>
          </a:p>
          <a:p>
            <a:r>
              <a:rPr lang="en-US" dirty="0"/>
              <a:t>CPE: 2007</a:t>
            </a:r>
          </a:p>
          <a:p>
            <a:r>
              <a:rPr lang="en-US" dirty="0"/>
              <a:t>HOSPITALIST</a:t>
            </a:r>
          </a:p>
          <a:p>
            <a:r>
              <a:rPr lang="en-US" dirty="0"/>
              <a:t>LPC/MHSP</a:t>
            </a:r>
          </a:p>
          <a:p>
            <a:r>
              <a:rPr lang="en-US" dirty="0"/>
              <a:t>BOARD CERTIFIED IN ADDICTION MEDICINE AND INTERNAL MEDICINE</a:t>
            </a:r>
          </a:p>
          <a:p>
            <a:endParaRPr lang="en-US" dirty="0"/>
          </a:p>
        </p:txBody>
      </p:sp>
    </p:spTree>
    <p:extLst>
      <p:ext uri="{BB962C8B-B14F-4D97-AF65-F5344CB8AC3E}">
        <p14:creationId xmlns:p14="http://schemas.microsoft.com/office/powerpoint/2010/main" val="3879894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B251F-E974-2629-9A45-23CF0AC17A42}"/>
              </a:ext>
            </a:extLst>
          </p:cNvPr>
          <p:cNvSpPr>
            <a:spLocks noGrp="1"/>
          </p:cNvSpPr>
          <p:nvPr>
            <p:ph type="title"/>
          </p:nvPr>
        </p:nvSpPr>
        <p:spPr/>
        <p:txBody>
          <a:bodyPr/>
          <a:lstStyle/>
          <a:p>
            <a:pPr algn="ctr"/>
            <a:r>
              <a:rPr lang="en-US" b="1" dirty="0"/>
              <a:t>OBJECTIVES</a:t>
            </a:r>
          </a:p>
        </p:txBody>
      </p:sp>
      <p:sp>
        <p:nvSpPr>
          <p:cNvPr id="3" name="Content Placeholder 2">
            <a:extLst>
              <a:ext uri="{FF2B5EF4-FFF2-40B4-BE49-F238E27FC236}">
                <a16:creationId xmlns:a16="http://schemas.microsoft.com/office/drawing/2014/main" id="{034659AD-1EF7-078E-3716-409C70AA7832}"/>
              </a:ext>
            </a:extLst>
          </p:cNvPr>
          <p:cNvSpPr>
            <a:spLocks noGrp="1"/>
          </p:cNvSpPr>
          <p:nvPr>
            <p:ph idx="1"/>
          </p:nvPr>
        </p:nvSpPr>
        <p:spPr/>
        <p:txBody>
          <a:bodyPr/>
          <a:lstStyle/>
          <a:p>
            <a:r>
              <a:rPr lang="en-US" dirty="0"/>
              <a:t>List the methods to treat addiction</a:t>
            </a:r>
          </a:p>
          <a:p>
            <a:endParaRPr lang="en-US" dirty="0"/>
          </a:p>
          <a:p>
            <a:r>
              <a:rPr lang="en-US" dirty="0"/>
              <a:t>Describe the history of Medication Assisted Recovery (MAR)</a:t>
            </a:r>
          </a:p>
          <a:p>
            <a:endParaRPr lang="en-US" dirty="0"/>
          </a:p>
          <a:p>
            <a:r>
              <a:rPr lang="en-US" dirty="0"/>
              <a:t>Understand the pathophysiology of MAR in OUD</a:t>
            </a:r>
          </a:p>
          <a:p>
            <a:endParaRPr lang="en-US" dirty="0"/>
          </a:p>
          <a:p>
            <a:endParaRPr lang="en-US" dirty="0"/>
          </a:p>
        </p:txBody>
      </p:sp>
    </p:spTree>
    <p:extLst>
      <p:ext uri="{BB962C8B-B14F-4D97-AF65-F5344CB8AC3E}">
        <p14:creationId xmlns:p14="http://schemas.microsoft.com/office/powerpoint/2010/main" val="1545566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TREATMENT FOR ADDICTION</a:t>
            </a:r>
          </a:p>
        </p:txBody>
      </p:sp>
      <p:sp>
        <p:nvSpPr>
          <p:cNvPr id="3" name="Content Placeholder 2"/>
          <p:cNvSpPr>
            <a:spLocks noGrp="1"/>
          </p:cNvSpPr>
          <p:nvPr>
            <p:ph idx="1"/>
          </p:nvPr>
        </p:nvSpPr>
        <p:spPr>
          <a:xfrm>
            <a:off x="1154954" y="2311685"/>
            <a:ext cx="8825659" cy="3996648"/>
          </a:xfrm>
        </p:spPr>
        <p:txBody>
          <a:bodyPr>
            <a:normAutofit/>
          </a:bodyPr>
          <a:lstStyle/>
          <a:p>
            <a:r>
              <a:rPr lang="en-US" dirty="0"/>
              <a:t>Kill Addicts</a:t>
            </a:r>
          </a:p>
          <a:p>
            <a:endParaRPr lang="en-US" dirty="0"/>
          </a:p>
          <a:p>
            <a:r>
              <a:rPr lang="en-US" dirty="0"/>
              <a:t>Lock all addicts up</a:t>
            </a:r>
          </a:p>
          <a:p>
            <a:endParaRPr lang="en-US" dirty="0"/>
          </a:p>
          <a:p>
            <a:r>
              <a:rPr lang="en-US" dirty="0"/>
              <a:t>Prohibition</a:t>
            </a:r>
          </a:p>
          <a:p>
            <a:endParaRPr lang="en-US" dirty="0"/>
          </a:p>
          <a:p>
            <a:r>
              <a:rPr lang="en-US" dirty="0"/>
              <a:t>Psychosocial Treatment</a:t>
            </a:r>
          </a:p>
          <a:p>
            <a:endParaRPr lang="en-US" dirty="0"/>
          </a:p>
          <a:p>
            <a:r>
              <a:rPr lang="en-US" dirty="0"/>
              <a:t>Pharmacotherapy</a:t>
            </a:r>
          </a:p>
        </p:txBody>
      </p:sp>
    </p:spTree>
    <p:extLst>
      <p:ext uri="{BB962C8B-B14F-4D97-AF65-F5344CB8AC3E}">
        <p14:creationId xmlns:p14="http://schemas.microsoft.com/office/powerpoint/2010/main" val="854814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3">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15"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p:cTn id="39"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8" end="8"/>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3">
                                            <p:txEl>
                                              <p:pRg st="8" end="8"/>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0" end="0"/>
                                            </p:txEl>
                                          </p:spTgt>
                                        </p:tgtEl>
                                        <p:attrNameLst>
                                          <p:attrName>style.visibility</p:attrName>
                                        </p:attrNameLst>
                                      </p:cBhvr>
                                      <p:to>
                                        <p:strVal val="visible"/>
                                      </p:to>
                                    </p:set>
                                    <p:anim calcmode="lin" valueType="num">
                                      <p:cBhvr additive="base">
                                        <p:cTn id="4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
                                            <p:txEl>
                                              <p:pRg st="2" end="2"/>
                                            </p:txEl>
                                          </p:spTgt>
                                        </p:tgtEl>
                                        <p:attrNameLst>
                                          <p:attrName>style.visibility</p:attrName>
                                        </p:attrNameLst>
                                      </p:cBhvr>
                                      <p:to>
                                        <p:strVal val="visible"/>
                                      </p:to>
                                    </p:set>
                                    <p:anim calcmode="lin" valueType="num">
                                      <p:cBhvr additive="base">
                                        <p:cTn id="5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3">
                                            <p:txEl>
                                              <p:pRg st="4" end="4"/>
                                            </p:txEl>
                                          </p:spTgt>
                                        </p:tgtEl>
                                        <p:attrNameLst>
                                          <p:attrName>style.visibility</p:attrName>
                                        </p:attrNameLst>
                                      </p:cBhvr>
                                      <p:to>
                                        <p:strVal val="visible"/>
                                      </p:to>
                                    </p:set>
                                    <p:anim calcmode="lin" valueType="num">
                                      <p:cBhvr additive="base">
                                        <p:cTn id="5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3">
                                            <p:txEl>
                                              <p:pRg st="6" end="6"/>
                                            </p:txEl>
                                          </p:spTgt>
                                        </p:tgtEl>
                                        <p:attrNameLst>
                                          <p:attrName>style.visibility</p:attrName>
                                        </p:attrNameLst>
                                      </p:cBhvr>
                                      <p:to>
                                        <p:strVal val="visible"/>
                                      </p:to>
                                    </p:set>
                                    <p:anim calcmode="lin" valueType="num">
                                      <p:cBhvr additive="base">
                                        <p:cTn id="6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3">
                                            <p:txEl>
                                              <p:pRg st="8" end="8"/>
                                            </p:txEl>
                                          </p:spTgt>
                                        </p:tgtEl>
                                        <p:attrNameLst>
                                          <p:attrName>style.visibility</p:attrName>
                                        </p:attrNameLst>
                                      </p:cBhvr>
                                      <p:to>
                                        <p:strVal val="visible"/>
                                      </p:to>
                                    </p:set>
                                    <p:anim calcmode="lin" valueType="num">
                                      <p:cBhvr additive="base">
                                        <p:cTn id="7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PHARMACOTHERAPY</a:t>
            </a:r>
          </a:p>
        </p:txBody>
      </p:sp>
      <p:sp>
        <p:nvSpPr>
          <p:cNvPr id="3" name="Content Placeholder 2"/>
          <p:cNvSpPr>
            <a:spLocks noGrp="1"/>
          </p:cNvSpPr>
          <p:nvPr>
            <p:ph idx="1"/>
          </p:nvPr>
        </p:nvSpPr>
        <p:spPr/>
        <p:txBody>
          <a:bodyPr>
            <a:normAutofit/>
          </a:bodyPr>
          <a:lstStyle/>
          <a:p>
            <a:r>
              <a:rPr lang="en-US" dirty="0"/>
              <a:t>Also known MAT (medication assisted treatment)</a:t>
            </a:r>
          </a:p>
          <a:p>
            <a:endParaRPr lang="en-US" dirty="0"/>
          </a:p>
          <a:p>
            <a:endParaRPr lang="en-US" dirty="0"/>
          </a:p>
          <a:p>
            <a:r>
              <a:rPr lang="en-US" dirty="0"/>
              <a:t>Alcohol					Tobacco</a:t>
            </a:r>
          </a:p>
          <a:p>
            <a:pPr lvl="1"/>
            <a:r>
              <a:rPr lang="en-US" dirty="0"/>
              <a:t>Disulfiram					Nicotine Replacement Therapy</a:t>
            </a:r>
          </a:p>
          <a:p>
            <a:pPr lvl="1"/>
            <a:r>
              <a:rPr lang="en-US" dirty="0"/>
              <a:t>Naltrexone						gum, patches, spray, inhaler, lozenges</a:t>
            </a:r>
          </a:p>
          <a:p>
            <a:pPr lvl="1"/>
            <a:r>
              <a:rPr lang="en-US" dirty="0" err="1"/>
              <a:t>Acamprosate</a:t>
            </a:r>
            <a:r>
              <a:rPr lang="en-US" dirty="0"/>
              <a:t>				</a:t>
            </a:r>
            <a:r>
              <a:rPr lang="en-US" dirty="0" err="1"/>
              <a:t>Buproprion</a:t>
            </a:r>
            <a:r>
              <a:rPr lang="en-US" dirty="0"/>
              <a:t> and </a:t>
            </a:r>
            <a:r>
              <a:rPr lang="en-US" dirty="0" err="1"/>
              <a:t>Varenicline</a:t>
            </a:r>
            <a:endParaRPr lang="en-US" dirty="0"/>
          </a:p>
        </p:txBody>
      </p:sp>
    </p:spTree>
    <p:extLst>
      <p:ext uri="{BB962C8B-B14F-4D97-AF65-F5344CB8AC3E}">
        <p14:creationId xmlns:p14="http://schemas.microsoft.com/office/powerpoint/2010/main" val="1050894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3" dur="5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HISTORY OF MAT</a:t>
            </a:r>
          </a:p>
        </p:txBody>
      </p:sp>
      <p:sp>
        <p:nvSpPr>
          <p:cNvPr id="3" name="Content Placeholder 2"/>
          <p:cNvSpPr>
            <a:spLocks noGrp="1"/>
          </p:cNvSpPr>
          <p:nvPr>
            <p:ph idx="1"/>
          </p:nvPr>
        </p:nvSpPr>
        <p:spPr/>
        <p:txBody>
          <a:bodyPr/>
          <a:lstStyle/>
          <a:p>
            <a:pPr algn="ctr"/>
            <a:endParaRPr lang="en-US" dirty="0"/>
          </a:p>
          <a:p>
            <a:pPr algn="ctr"/>
            <a:endParaRPr lang="en-US" dirty="0"/>
          </a:p>
          <a:p>
            <a:pPr algn="ctr"/>
            <a:r>
              <a:rPr lang="en-US" dirty="0"/>
              <a:t>Cocaine to treat morphine addiction</a:t>
            </a:r>
          </a:p>
          <a:p>
            <a:pPr algn="ctr"/>
            <a:endParaRPr lang="en-US" dirty="0"/>
          </a:p>
          <a:p>
            <a:pPr lvl="1" algn="ctr"/>
            <a:r>
              <a:rPr lang="en-US" dirty="0"/>
              <a:t>Sigmund Freud  1884  </a:t>
            </a:r>
            <a:r>
              <a:rPr lang="en-US" i="1" dirty="0"/>
              <a:t>On Coca</a:t>
            </a:r>
          </a:p>
        </p:txBody>
      </p:sp>
    </p:spTree>
    <p:extLst>
      <p:ext uri="{BB962C8B-B14F-4D97-AF65-F5344CB8AC3E}">
        <p14:creationId xmlns:p14="http://schemas.microsoft.com/office/powerpoint/2010/main" val="738032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checkerboard(across)">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HISTORY OF MAT</a:t>
            </a:r>
          </a:p>
        </p:txBody>
      </p:sp>
      <p:sp>
        <p:nvSpPr>
          <p:cNvPr id="3" name="Content Placeholder 2"/>
          <p:cNvSpPr>
            <a:spLocks noGrp="1"/>
          </p:cNvSpPr>
          <p:nvPr>
            <p:ph idx="1"/>
          </p:nvPr>
        </p:nvSpPr>
        <p:spPr/>
        <p:txBody>
          <a:bodyPr/>
          <a:lstStyle/>
          <a:p>
            <a:r>
              <a:rPr lang="en-US" dirty="0"/>
              <a:t>William Halstead    “Father of American Surgery”</a:t>
            </a:r>
          </a:p>
          <a:p>
            <a:pPr lvl="1"/>
            <a:r>
              <a:rPr lang="en-US" dirty="0"/>
              <a:t>His personal physician was William Osler, cofounder of John Hopkins</a:t>
            </a:r>
          </a:p>
          <a:p>
            <a:pPr lvl="1"/>
            <a:r>
              <a:rPr lang="en-US" dirty="0"/>
              <a:t>Osler treated Halstead’s cocaine addiction with morphine</a:t>
            </a:r>
          </a:p>
          <a:p>
            <a:pPr lvl="1"/>
            <a:r>
              <a:rPr lang="en-US" dirty="0"/>
              <a:t>Halstead was addicted to morphine the rest of his life</a:t>
            </a:r>
          </a:p>
        </p:txBody>
      </p:sp>
    </p:spTree>
    <p:extLst>
      <p:ext uri="{BB962C8B-B14F-4D97-AF65-F5344CB8AC3E}">
        <p14:creationId xmlns:p14="http://schemas.microsoft.com/office/powerpoint/2010/main" val="569280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1EB73-064F-4D4F-85C3-E1699FFF0951}"/>
              </a:ext>
            </a:extLst>
          </p:cNvPr>
          <p:cNvSpPr>
            <a:spLocks noGrp="1"/>
          </p:cNvSpPr>
          <p:nvPr>
            <p:ph type="title"/>
          </p:nvPr>
        </p:nvSpPr>
        <p:spPr/>
        <p:txBody>
          <a:bodyPr/>
          <a:lstStyle/>
          <a:p>
            <a:r>
              <a:rPr lang="en-US" dirty="0"/>
              <a:t>HARRISON NARCOTIC ACT OF 1914</a:t>
            </a:r>
          </a:p>
        </p:txBody>
      </p:sp>
      <p:sp>
        <p:nvSpPr>
          <p:cNvPr id="3" name="Content Placeholder 2">
            <a:extLst>
              <a:ext uri="{FF2B5EF4-FFF2-40B4-BE49-F238E27FC236}">
                <a16:creationId xmlns:a16="http://schemas.microsoft.com/office/drawing/2014/main" id="{D5E338BF-A852-9A4E-A143-ADFF2B2BD761}"/>
              </a:ext>
            </a:extLst>
          </p:cNvPr>
          <p:cNvSpPr>
            <a:spLocks noGrp="1"/>
          </p:cNvSpPr>
          <p:nvPr>
            <p:ph idx="1"/>
          </p:nvPr>
        </p:nvSpPr>
        <p:spPr/>
        <p:txBody>
          <a:bodyPr/>
          <a:lstStyle/>
          <a:p>
            <a:r>
              <a:rPr lang="en-US" dirty="0"/>
              <a:t>Initially the act stated ONLY physicians could write opioids</a:t>
            </a:r>
          </a:p>
          <a:p>
            <a:r>
              <a:rPr lang="en-US" dirty="0"/>
              <a:t>Then the act was changed to say physicians could not write opioids to known opioid addicts</a:t>
            </a:r>
          </a:p>
        </p:txBody>
      </p:sp>
    </p:spTree>
    <p:extLst>
      <p:ext uri="{BB962C8B-B14F-4D97-AF65-F5344CB8AC3E}">
        <p14:creationId xmlns:p14="http://schemas.microsoft.com/office/powerpoint/2010/main" val="31626582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{E3638114-1090-CB40-8F2D-F53CE13554C2}tf10001076</Template>
  <TotalTime>2280</TotalTime>
  <Words>894</Words>
  <Application>Microsoft Macintosh PowerPoint</Application>
  <PresentationFormat>Widescreen</PresentationFormat>
  <Paragraphs>145</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Century Gothic</vt:lpstr>
      <vt:lpstr>Wingdings 3</vt:lpstr>
      <vt:lpstr>Ion Boardroom</vt:lpstr>
      <vt:lpstr>THE TREATMENT OF ADDICTION  Steven G Weaver MD  FASAM</vt:lpstr>
      <vt:lpstr>DISCLOSURES</vt:lpstr>
      <vt:lpstr>Qualifications</vt:lpstr>
      <vt:lpstr>OBJECTIVES</vt:lpstr>
      <vt:lpstr>TREATMENT FOR ADDICTION</vt:lpstr>
      <vt:lpstr>PHARMACOTHERAPY</vt:lpstr>
      <vt:lpstr>HISTORY OF MAT</vt:lpstr>
      <vt:lpstr>HISTORY OF MAT</vt:lpstr>
      <vt:lpstr>HARRISON NARCOTIC ACT OF 1914</vt:lpstr>
      <vt:lpstr>HARRISON NARCOTIC ACT</vt:lpstr>
      <vt:lpstr>HARRISON NARCOTIC ACT</vt:lpstr>
      <vt:lpstr>REASONS FOR MAT WITH OUD</vt:lpstr>
      <vt:lpstr>NALTREXONE</vt:lpstr>
      <vt:lpstr>NALTREXONE VS NALOXONE</vt:lpstr>
      <vt:lpstr>PowerPoint Presentation</vt:lpstr>
      <vt:lpstr>MAT FOR OPIOID USE DISORDER</vt:lpstr>
      <vt:lpstr>HOW A FULL AGONIST WORKS</vt:lpstr>
      <vt:lpstr>PARTIAL AGONIST</vt:lpstr>
      <vt:lpstr>BUPRENORPHINE</vt:lpstr>
      <vt:lpstr>FORMULATIONS OF BUPRENORPHINE</vt:lpstr>
      <vt:lpstr>FORMULATIONS OF BUPRENORPHINE</vt:lpstr>
      <vt:lpstr>FORMULATIONS OF BUPRENORPHINE</vt:lpstr>
      <vt:lpstr>FORMULATIONS OF BUPRENORPHINE</vt:lpstr>
      <vt:lpstr>CASE STUDY</vt:lpstr>
      <vt:lpstr>CASE STUDY</vt:lpstr>
      <vt:lpstr>PowerPoint Presentation</vt:lpstr>
      <vt:lpstr>METHADONE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MEDICATION ASSISTED  TREATMENT</dc:title>
  <dc:creator>Steve Weaver</dc:creator>
  <cp:lastModifiedBy>Steve Weaver</cp:lastModifiedBy>
  <cp:revision>41</cp:revision>
  <dcterms:created xsi:type="dcterms:W3CDTF">2018-01-09T04:36:09Z</dcterms:created>
  <dcterms:modified xsi:type="dcterms:W3CDTF">2024-01-11T23:44:35Z</dcterms:modified>
</cp:coreProperties>
</file>