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220_65A9B8E3.xml" ContentType="application/vnd.ms-powerpoint.comments+xml"/>
  <Override PartName="/ppt/notesSlides/notesSlide4.xml" ContentType="application/vnd.openxmlformats-officedocument.presentationml.notesSlide+xml"/>
  <Override PartName="/ppt/comments/modernComment_221_AC1081A9.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222_BCAF5C9B.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7"/>
  </p:notesMasterIdLst>
  <p:sldIdLst>
    <p:sldId id="502" r:id="rId3"/>
    <p:sldId id="504" r:id="rId4"/>
    <p:sldId id="544" r:id="rId5"/>
    <p:sldId id="545" r:id="rId6"/>
    <p:sldId id="506" r:id="rId7"/>
    <p:sldId id="546" r:id="rId8"/>
    <p:sldId id="510" r:id="rId9"/>
    <p:sldId id="536" r:id="rId10"/>
    <p:sldId id="537" r:id="rId11"/>
    <p:sldId id="530" r:id="rId12"/>
    <p:sldId id="531" r:id="rId13"/>
    <p:sldId id="540" r:id="rId14"/>
    <p:sldId id="518" r:id="rId15"/>
    <p:sldId id="519" r:id="rId16"/>
    <p:sldId id="541" r:id="rId17"/>
    <p:sldId id="534" r:id="rId18"/>
    <p:sldId id="543" r:id="rId19"/>
    <p:sldId id="521" r:id="rId20"/>
    <p:sldId id="528" r:id="rId21"/>
    <p:sldId id="522" r:id="rId22"/>
    <p:sldId id="529" r:id="rId23"/>
    <p:sldId id="516" r:id="rId24"/>
    <p:sldId id="547" r:id="rId25"/>
    <p:sldId id="51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025216B-AAA4-E48B-F5BA-D2A40F1E9B46}" name="White, Karon" initials="KW" userId="S::Karon.White@madd.org::541966be-09e6-4e4a-b0df-49e14a180aa6" providerId="AD"/>
  <p188:author id="{020013BE-2AEA-7ED8-A4EF-8AA0844F785D}" name="Carter, Meghan" initials="CM" userId="S::meghan.carter@madd.org::e2e04ea4-ce56-4de4-b6c2-85290ef57040"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41" autoAdjust="0"/>
    <p:restoredTop sz="70677" autoAdjust="0"/>
  </p:normalViewPr>
  <p:slideViewPr>
    <p:cSldViewPr snapToGrid="0">
      <p:cViewPr varScale="1">
        <p:scale>
          <a:sx n="83" d="100"/>
          <a:sy n="83" d="100"/>
        </p:scale>
        <p:origin x="177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comments/modernComment_220_65A9B8E3.xml><?xml version="1.0" encoding="utf-8"?>
<p188:cmLst xmlns:a="http://schemas.openxmlformats.org/drawingml/2006/main" xmlns:r="http://schemas.openxmlformats.org/officeDocument/2006/relationships" xmlns:p188="http://schemas.microsoft.com/office/powerpoint/2018/8/main">
  <p188:cm id="{CD7B7454-8A8E-4263-8669-7294F3DD3B7A}" authorId="{020013BE-2AEA-7ED8-A4EF-8AA0844F785D}" status="resolved" created="2024-01-29T16:30:20.805">
    <pc:sldMkLst xmlns:pc="http://schemas.microsoft.com/office/powerpoint/2013/main/command">
      <pc:docMk/>
      <pc:sldMk cId="1705621731" sldId="510"/>
    </pc:sldMkLst>
    <p188:txBody>
      <a:bodyPr/>
      <a:lstStyle/>
      <a:p>
        <a:r>
          <a:rPr lang="en-US"/>
          <a:t>Should we include POM?</a:t>
        </a:r>
      </a:p>
    </p188:txBody>
  </p188:cm>
  <p188:cm id="{09844B81-D612-48F5-BB89-86B0EAD1301F}" authorId="{020013BE-2AEA-7ED8-A4EF-8AA0844F785D}" status="resolved" created="2024-01-29T16:53:49.978">
    <ac:txMkLst xmlns:ac="http://schemas.microsoft.com/office/drawing/2013/main/command">
      <pc:docMk xmlns:pc="http://schemas.microsoft.com/office/powerpoint/2013/main/command"/>
      <pc:sldMk xmlns:pc="http://schemas.microsoft.com/office/powerpoint/2013/main/command" cId="1705621731" sldId="544"/>
      <ac:spMk id="4" creationId="{00000000-0000-0000-0000-000000000000}"/>
      <ac:txMk cp="30">
        <ac:context len="50" hash="2305068580"/>
      </ac:txMk>
    </ac:txMkLst>
    <p188:pos x="4449198" y="406190"/>
    <p188:txBody>
      <a:bodyPr/>
      <a:lstStyle/>
      <a:p>
        <a:r>
          <a:rPr lang="en-US"/>
          <a:t>and other drug use</a:t>
        </a:r>
      </a:p>
    </p188:txBody>
  </p188:cm>
</p188:cmLst>
</file>

<file path=ppt/comments/modernComment_221_AC1081A9.xml><?xml version="1.0" encoding="utf-8"?>
<p188:cmLst xmlns:a="http://schemas.openxmlformats.org/drawingml/2006/main" xmlns:r="http://schemas.openxmlformats.org/officeDocument/2006/relationships" xmlns:p188="http://schemas.microsoft.com/office/powerpoint/2018/8/main">
  <p188:cm id="{84256484-3123-4991-A991-69759B2D36B5}" authorId="{020013BE-2AEA-7ED8-A4EF-8AA0844F785D}" status="resolved" created="2024-01-29T16:52:59.242">
    <pc:sldMkLst xmlns:pc="http://schemas.microsoft.com/office/powerpoint/2013/main/command">
      <pc:docMk/>
      <pc:sldMk cId="1629542897" sldId="534"/>
    </pc:sldMkLst>
    <p188:txBody>
      <a:bodyPr/>
      <a:lstStyle/>
      <a:p>
        <a:r>
          <a:rPr lang="en-US"/>
          <a:t>This video needs to be removed as Martha Frye is no longer with Nationwide.  I have connected with Blanka to ask about having this rerecorded</a:t>
        </a:r>
      </a:p>
    </p188:txBody>
  </p188:cm>
</p188:cmLst>
</file>

<file path=ppt/comments/modernComment_222_BCAF5C9B.xml><?xml version="1.0" encoding="utf-8"?>
<p188:cmLst xmlns:a="http://schemas.openxmlformats.org/drawingml/2006/main" xmlns:r="http://schemas.openxmlformats.org/officeDocument/2006/relationships" xmlns:p188="http://schemas.microsoft.com/office/powerpoint/2018/8/main">
  <p188:cm id="{BDE2FF7C-DEDF-472C-9D13-9782B1A745D7}" authorId="{020013BE-2AEA-7ED8-A4EF-8AA0844F785D}" status="resolved" created="2024-01-29T16:54:09.948">
    <ac:txMkLst xmlns:ac="http://schemas.microsoft.com/office/drawing/2013/main/command">
      <pc:docMk xmlns:pc="http://schemas.microsoft.com/office/powerpoint/2013/main/command"/>
      <pc:sldMk xmlns:pc="http://schemas.microsoft.com/office/powerpoint/2013/main/command" cId="3165609115" sldId="546"/>
      <ac:spMk id="4" creationId="{3C1B2943-1C77-4BD9-83FA-5E6B1CBA717A}"/>
      <ac:txMk cp="23">
        <ac:context len="49" hash="1580444714"/>
      </ac:txMk>
    </ac:txMkLst>
    <p188:pos x="3400661" y="217264"/>
    <p188:txBody>
      <a:bodyPr/>
      <a:lstStyle/>
      <a:p>
        <a:r>
          <a:rPr lang="en-US"/>
          <a:t>and other drug use</a:t>
        </a:r>
      </a:p>
    </p188:txBody>
  </p188:cm>
  <p188:cm id="{D16045F1-69E9-493C-8DBE-90972040A54B}" authorId="{020013BE-2AEA-7ED8-A4EF-8AA0844F785D}" created="2024-01-29T16:56:30.140">
    <ac:txMkLst xmlns:ac="http://schemas.microsoft.com/office/drawing/2013/main/command">
      <pc:docMk xmlns:pc="http://schemas.microsoft.com/office/powerpoint/2013/main/command"/>
      <pc:sldMk xmlns:pc="http://schemas.microsoft.com/office/powerpoint/2013/main/command" cId="3165609115" sldId="546"/>
      <ac:spMk id="9" creationId="{4FAD0BDE-F0E5-4D77-9924-4DBEB8DCEF4E}"/>
      <ac:txMk cp="0" len="18">
        <ac:context len="297" hash="1272845682"/>
      </ac:txMk>
    </ac:txMkLst>
    <p188:pos x="1416942" y="765148"/>
    <p188:txBody>
      <a:bodyPr/>
      <a:lstStyle/>
      <a:p>
        <a:r>
          <a:rPr lang="en-US"/>
          <a:t>While cannabis and opioids are concerning for young people, alcohol continues to be the number one drug of choice among youth.</a:t>
        </a:r>
      </a:p>
    </p188:txBody>
    <p188:extLst>
      <p:ext xmlns:p="http://schemas.openxmlformats.org/presentationml/2006/main" uri="{57CB4572-C831-44C2-8A1C-0ADB6CCDFE69}">
        <p223:reactions xmlns:p223="http://schemas.microsoft.com/office/powerpoint/2022/03/main">
          <p223:rxn type="👍">
            <p223:instance time="2024-03-05T19:38:06.004" authorId="{1025216B-AAA4-E48B-F5BA-D2A40F1E9B46}"/>
          </p223:rxn>
        </p223:reaction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D3120A-5D6F-4D00-BD76-31BEC328CAB1}" type="datetimeFigureOut">
              <a:rPr lang="en-US" smtClean="0"/>
              <a:t>5/1/24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DA25EB-E1B8-4D93-A159-82DBD4F7BDD7}" type="slidenum">
              <a:rPr lang="en-US" smtClean="0"/>
              <a:t>‹#›</a:t>
            </a:fld>
            <a:endParaRPr lang="en-US"/>
          </a:p>
        </p:txBody>
      </p:sp>
    </p:spTree>
    <p:extLst>
      <p:ext uri="{BB962C8B-B14F-4D97-AF65-F5344CB8AC3E}">
        <p14:creationId xmlns:p14="http://schemas.microsoft.com/office/powerpoint/2010/main" val="2578866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dirty="0"/>
          </a:p>
          <a:p>
            <a:pPr eaLnBrk="1" hangingPunct="1">
              <a:spcBef>
                <a:spcPct val="0"/>
              </a:spcBef>
            </a:pPr>
            <a:endParaRPr lang="en-US" dirty="0"/>
          </a:p>
          <a:p>
            <a:pPr eaLnBrk="1" hangingPunct="1">
              <a:spcBef>
                <a:spcPct val="0"/>
              </a:spcBef>
            </a:pPr>
            <a:endParaRPr lang="en-US" dirty="0"/>
          </a:p>
          <a:p>
            <a:pPr marL="0" marR="0" lvl="0" indent="0" algn="l" defTabSz="914400" rtl="0" eaLnBrk="1" fontAlgn="base" latinLnBrk="0" hangingPunct="1">
              <a:lnSpc>
                <a:spcPct val="100000"/>
              </a:lnSpc>
              <a:spcBef>
                <a:spcPct val="0"/>
              </a:spcBef>
              <a:spcAft>
                <a:spcPct val="0"/>
              </a:spcAft>
              <a:buClrTx/>
              <a:buSzTx/>
              <a:buFontTx/>
              <a:buNone/>
              <a:tabLst/>
              <a:defRPr/>
            </a:pPr>
            <a:r>
              <a:rPr lang="en-US" sz="1800" kern="1200" dirty="0">
                <a:effectLst/>
                <a:latin typeface="Calibri" panose="020F0502020204030204" pitchFamily="34" charset="0"/>
                <a:ea typeface="Calibri" panose="020F0502020204030204" pitchFamily="34" charset="0"/>
                <a:cs typeface="Calibri" panose="020F0502020204030204" pitchFamily="34" charset="0"/>
              </a:rPr>
              <a:t>Hi, my name is Karon, and I have been involved with MADD Tennessee for one Year as Program Specialist.  I may be new to MADD ,but I m so familiar with the consequences that underage drinking and drugging has impact families and the entire communities of these devastated tragic. I have over 34 years of sobriety and seeing it first hands on with  dealing with adults 21 thru 65 years of ages. Where I was  Program Director of a long-term A&amp;D Program. This is why I know I am in the right place at the right time to educate the Parents and Youth on Prevention.</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800" kern="12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800" kern="1200" dirty="0">
                <a:effectLst/>
                <a:latin typeface="Calibri" panose="020F0502020204030204" pitchFamily="34" charset="0"/>
                <a:ea typeface="Calibri" panose="020F0502020204030204" pitchFamily="34" charset="0"/>
                <a:cs typeface="Calibri" panose="020F0502020204030204" pitchFamily="34" charset="0"/>
              </a:rPr>
              <a:t>Did you know that  </a:t>
            </a:r>
            <a:r>
              <a:rPr lang="en-US" sz="1200" dirty="0"/>
              <a:t>MADD was instrumental in helping to pass the 21 Minimum Drinking Age law in 1984 and continue to defend it because underage alcohol use is dangerous to our kids’ health , safety and potentially deadly. </a:t>
            </a:r>
          </a:p>
          <a:p>
            <a:pPr eaLnBrk="1" hangingPunct="1">
              <a:spcBef>
                <a:spcPct val="0"/>
              </a:spcBef>
            </a:pPr>
            <a:endParaRPr lang="en-US" sz="1200" dirty="0"/>
          </a:p>
          <a:p>
            <a:pPr eaLnBrk="1" hangingPunct="1">
              <a:spcBef>
                <a:spcPct val="0"/>
              </a:spcBef>
            </a:pPr>
            <a:r>
              <a:rPr lang="en-US" sz="1200" dirty="0"/>
              <a:t>We know that we can prevent these terrible consequences by educating parents about their influence on their teens’ decisions to drink and their power to make a difference.</a:t>
            </a:r>
          </a:p>
          <a:p>
            <a:pPr eaLnBrk="1" hangingPunct="1">
              <a:spcBef>
                <a:spcPct val="0"/>
              </a:spcBef>
            </a:pPr>
            <a:endParaRPr lang="en-US" sz="1200" dirty="0"/>
          </a:p>
          <a:p>
            <a:pPr defTabSz="915406" eaLnBrk="1" hangingPunct="1">
              <a:spcBef>
                <a:spcPct val="0"/>
              </a:spcBef>
              <a:defRPr/>
            </a:pPr>
            <a:r>
              <a:rPr lang="en-US" sz="1200" dirty="0"/>
              <a:t>Through MADD’s Power of Parents</a:t>
            </a:r>
            <a:r>
              <a:rPr lang="en-US" sz="1200" baseline="30000" dirty="0"/>
              <a:t>®</a:t>
            </a:r>
            <a:r>
              <a:rPr lang="en-US" sz="1200" dirty="0"/>
              <a:t> program, we are equipping parents to have the intentional and ongoing conversations with their teens about alcohol—starting in middle school and continuing through high school. Today’s workshop and handbooks are a wonderful first step.</a:t>
            </a:r>
          </a:p>
          <a:p>
            <a:pPr defTabSz="915406" eaLnBrk="1" hangingPunct="1">
              <a:spcBef>
                <a:spcPct val="0"/>
              </a:spcBef>
              <a:defRPr/>
            </a:pPr>
            <a:endParaRPr lang="en-US" sz="1200" dirty="0"/>
          </a:p>
          <a:p>
            <a:pPr eaLnBrk="1" hangingPunct="1">
              <a:spcBef>
                <a:spcPct val="0"/>
              </a:spcBef>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D511CB6-664B-4A15-98CA-589D1864D24C}"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702632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20000"/>
              </a:spcBef>
              <a:spcAft>
                <a:spcPct val="0"/>
              </a:spcAft>
              <a:buClr>
                <a:srgbClr val="CC0000"/>
              </a:buClr>
              <a:buSzTx/>
              <a:buFontTx/>
              <a:buNone/>
              <a:tabLst/>
              <a:defRPr/>
            </a:pPr>
            <a:r>
              <a:rPr lang="en-US" sz="1200" b="1" dirty="0"/>
              <a:t>There are adults who think that allowing kids to drink small amounts of alcohol in the home will “teach” them to drink safely…</a:t>
            </a:r>
          </a:p>
          <a:p>
            <a:pPr marL="342900" lvl="0" indent="-342900" fontAlgn="base">
              <a:lnSpc>
                <a:spcPct val="100000"/>
              </a:lnSpc>
              <a:spcBef>
                <a:spcPct val="20000"/>
              </a:spcBef>
              <a:spcAft>
                <a:spcPct val="0"/>
              </a:spcAft>
              <a:buClr>
                <a:srgbClr val="CC0000"/>
              </a:buClr>
              <a:buFontTx/>
              <a:buChar char="•"/>
            </a:pPr>
            <a:r>
              <a:rPr lang="en-US" sz="1200" kern="0" dirty="0">
                <a:solidFill>
                  <a:srgbClr val="808080"/>
                </a:solidFill>
                <a:latin typeface="Helvetica Neue Medium" panose="02000503000000020004"/>
                <a:ea typeface="Verdana" panose="020B0604030504040204" pitchFamily="34" charset="0"/>
                <a:cs typeface="Verdana" panose="020B0604030504040204" pitchFamily="34" charset="0"/>
              </a:rPr>
              <a:t>Letting teens drink at home takes away the “mystery” of alcohol and decreases teens’ desire to drink.</a:t>
            </a:r>
          </a:p>
          <a:p>
            <a:pPr marL="342900" lvl="0" indent="-342900" fontAlgn="base">
              <a:lnSpc>
                <a:spcPct val="100000"/>
              </a:lnSpc>
              <a:spcBef>
                <a:spcPct val="20000"/>
              </a:spcBef>
              <a:spcAft>
                <a:spcPct val="0"/>
              </a:spcAft>
              <a:buClr>
                <a:srgbClr val="CC0000"/>
              </a:buClr>
              <a:buFontTx/>
              <a:buChar char="•"/>
            </a:pPr>
            <a:r>
              <a:rPr lang="en-US" sz="1200" kern="0" dirty="0">
                <a:solidFill>
                  <a:srgbClr val="808080"/>
                </a:solidFill>
                <a:latin typeface="Helvetica Neue Medium" panose="02000503000000020004"/>
                <a:ea typeface="Verdana" panose="020B0604030504040204" pitchFamily="34" charset="0"/>
                <a:cs typeface="Verdana" panose="020B0604030504040204" pitchFamily="34" charset="0"/>
              </a:rPr>
              <a:t>Or It’s okay to provide alcohol to underage teens for special occasions and holidays</a:t>
            </a:r>
          </a:p>
          <a:p>
            <a:pPr marL="342900" lvl="0" indent="-342900" fontAlgn="base">
              <a:lnSpc>
                <a:spcPct val="100000"/>
              </a:lnSpc>
              <a:spcBef>
                <a:spcPct val="20000"/>
              </a:spcBef>
              <a:spcAft>
                <a:spcPct val="0"/>
              </a:spcAft>
              <a:buClr>
                <a:srgbClr val="CC0000"/>
              </a:buClr>
              <a:buFontTx/>
              <a:buChar char="•"/>
            </a:pPr>
            <a:r>
              <a:rPr lang="en-US" sz="1200" kern="0" dirty="0">
                <a:solidFill>
                  <a:srgbClr val="808080"/>
                </a:solidFill>
                <a:latin typeface="Helvetica Neue Medium" panose="02000503000000020004"/>
                <a:ea typeface="Verdana" panose="020B0604030504040204" pitchFamily="34" charset="0"/>
                <a:cs typeface="Verdana" panose="020B0604030504040204" pitchFamily="34" charset="0"/>
              </a:rPr>
              <a:t>Parent  say they drank underage and/or used cannabis as a teen and turned out okay, so it’s fine for their kids, too.</a:t>
            </a:r>
          </a:p>
          <a:p>
            <a:pPr eaLnBrk="1" hangingPunct="1">
              <a:lnSpc>
                <a:spcPct val="90000"/>
              </a:lnSpc>
              <a:spcBef>
                <a:spcPct val="0"/>
              </a:spcBef>
            </a:pPr>
            <a:endParaRPr lang="en-US" sz="1200" b="1" dirty="0"/>
          </a:p>
          <a:p>
            <a:pPr eaLnBrk="1" hangingPunct="1">
              <a:lnSpc>
                <a:spcPct val="90000"/>
              </a:lnSpc>
              <a:spcBef>
                <a:spcPct val="0"/>
              </a:spcBef>
            </a:pPr>
            <a:endParaRPr lang="en-US" sz="1200" b="1"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D511CB6-664B-4A15-98CA-589D1864D24C}"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944355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ct val="0"/>
              </a:spcBef>
            </a:pPr>
            <a:r>
              <a:rPr lang="en-US" sz="1200" dirty="0"/>
              <a:t>It is important for adults and parents to know multiple studies, in both the United States and Europe, have consistently shown that </a:t>
            </a:r>
            <a:r>
              <a:rPr lang="en-US" sz="1200" b="1" dirty="0"/>
              <a:t>kids who are permitted to drink in their homes, drink more often and in larger amounts outside the home when their parents are not around. And they experience more serious problems.</a:t>
            </a:r>
          </a:p>
          <a:p>
            <a:pPr eaLnBrk="1" hangingPunct="1">
              <a:lnSpc>
                <a:spcPct val="90000"/>
              </a:lnSpc>
              <a:spcBef>
                <a:spcPct val="0"/>
              </a:spcBef>
            </a:pPr>
            <a:endParaRPr lang="en-US" sz="1200" dirty="0"/>
          </a:p>
          <a:p>
            <a:pPr eaLnBrk="1" hangingPunct="1">
              <a:lnSpc>
                <a:spcPct val="90000"/>
              </a:lnSpc>
              <a:spcBef>
                <a:spcPct val="0"/>
              </a:spcBef>
            </a:pPr>
            <a:r>
              <a:rPr lang="en-US" sz="1200" dirty="0"/>
              <a:t>There are no other drugs that adults would consider giving to kids in supervised settings that lower their risk of using it outside the home that have such a big impact on brain function.  For example, most adults would not think of giving kids pain killers or cocaine in small doses in the home to let their kids experience the effects, yet many do this with alcohol.  </a:t>
            </a:r>
          </a:p>
          <a:p>
            <a:pPr eaLnBrk="1" hangingPunct="1">
              <a:lnSpc>
                <a:spcPct val="90000"/>
              </a:lnSpc>
              <a:spcBef>
                <a:spcPct val="0"/>
              </a:spcBef>
            </a:pPr>
            <a:endParaRPr lang="en-US" sz="1200" dirty="0"/>
          </a:p>
          <a:p>
            <a:pPr defTabSz="915406" eaLnBrk="1" hangingPunct="1">
              <a:lnSpc>
                <a:spcPct val="90000"/>
              </a:lnSpc>
              <a:spcBef>
                <a:spcPct val="0"/>
              </a:spcBef>
              <a:defRPr/>
            </a:pPr>
            <a:r>
              <a:rPr lang="en-US" sz="1200" b="1" dirty="0">
                <a:solidFill>
                  <a:srgbClr val="808080"/>
                </a:solidFill>
              </a:rPr>
              <a:t>You can’t teach your child or teen how to drink responsibly.</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D511CB6-664B-4A15-98CA-589D1864D24C}"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281550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5A4FE35-83DB-499F-B9E2-B97D5FBC53FF}"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1054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5476" name="Rectangle 3"/>
          <p:cNvSpPr>
            <a:spLocks noGrp="1" noChangeArrowheads="1"/>
          </p:cNvSpPr>
          <p:nvPr>
            <p:ph type="body" idx="1"/>
          </p:nvPr>
        </p:nvSpPr>
        <p:spPr bwMode="auto">
          <a:xfrm>
            <a:off x="701993" y="4420951"/>
            <a:ext cx="5615940" cy="457541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100" dirty="0"/>
              <a:t>Remember that 1 in 8 teens binge drinks? However, only 1 in 100 parents believe their child</a:t>
            </a:r>
            <a:r>
              <a:rPr lang="en-US" sz="1100" baseline="0" dirty="0"/>
              <a:t> binge drinks</a:t>
            </a:r>
            <a:r>
              <a:rPr lang="en-US" sz="1100" dirty="0"/>
              <a:t>.</a:t>
            </a:r>
            <a:r>
              <a:rPr lang="en-US" sz="1100" b="0" baseline="30000" dirty="0"/>
              <a:t> 1</a:t>
            </a:r>
            <a:r>
              <a:rPr lang="en-US" sz="1100" b="0" dirty="0"/>
              <a:t> </a:t>
            </a:r>
            <a:r>
              <a:rPr lang="en-US" sz="1100" dirty="0"/>
              <a:t> Research supports the idea that parent communication about alcohol can have a tremendous impact on the prevention and reduction of underage drinking. </a:t>
            </a:r>
            <a:endParaRPr lang="en-US" sz="1100" b="1" dirty="0"/>
          </a:p>
          <a:p>
            <a:pPr defTabSz="915406" eaLnBrk="1" hangingPunct="1">
              <a:spcBef>
                <a:spcPct val="0"/>
              </a:spcBef>
              <a:defRPr/>
            </a:pPr>
            <a:r>
              <a:rPr lang="en-US" sz="1100" b="1" dirty="0"/>
              <a:t>This is why MADD partnered with Dr. Robert Turrisi, from Pennsylvania State University, to adapt his research to empower parents to have effective conversations with their middle and high schoolers about drinking. Dr. </a:t>
            </a:r>
            <a:r>
              <a:rPr lang="en-US" sz="1100" b="1" dirty="0" err="1"/>
              <a:t>Turrisi’s</a:t>
            </a:r>
            <a:r>
              <a:rPr lang="en-US" sz="1100" b="1" dirty="0"/>
              <a:t> original handbook was shown to reduce underage drinking by up to 30 percent among college freshman whose parents read and used the handbook.</a:t>
            </a:r>
            <a:r>
              <a:rPr lang="en-US" sz="1100" b="1" baseline="30000" dirty="0"/>
              <a:t>3</a:t>
            </a:r>
          </a:p>
          <a:p>
            <a:pPr defTabSz="915406" eaLnBrk="1" hangingPunct="1">
              <a:spcBef>
                <a:spcPct val="0"/>
              </a:spcBef>
              <a:defRPr/>
            </a:pPr>
            <a:endParaRPr lang="en-US" sz="1100" b="1" baseline="30000" dirty="0"/>
          </a:p>
          <a:p>
            <a:pPr defTabSz="915406" eaLnBrk="1" hangingPunct="1">
              <a:spcBef>
                <a:spcPct val="0"/>
              </a:spcBef>
              <a:defRPr/>
            </a:pPr>
            <a:endParaRPr lang="en-US" sz="1100" b="1" baseline="30000" dirty="0"/>
          </a:p>
          <a:p>
            <a:pPr marL="0" marR="0" lvl="0" indent="0" algn="l" defTabSz="915406" rtl="0" eaLnBrk="1" fontAlgn="base" latinLnBrk="0" hangingPunct="1">
              <a:lnSpc>
                <a:spcPct val="100000"/>
              </a:lnSpc>
              <a:spcBef>
                <a:spcPct val="0"/>
              </a:spcBef>
              <a:spcAft>
                <a:spcPct val="0"/>
              </a:spcAft>
              <a:buClrTx/>
              <a:buSzTx/>
              <a:buFontTx/>
              <a:buNone/>
              <a:tabLst/>
              <a:defRPr/>
            </a:pPr>
            <a:endParaRPr kumimoji="0" lang="en-US" sz="1200" i="0" u="none" strike="noStrike" kern="1200" cap="none" spc="0" normalizeH="0" baseline="30000" noProof="0" dirty="0">
              <a:ln>
                <a:noFill/>
              </a:ln>
              <a:solidFill>
                <a:prstClr val="black"/>
              </a:solidFill>
              <a:effectLst/>
              <a:uLnTx/>
              <a:uFillTx/>
              <a:latin typeface="Calibri"/>
              <a:ea typeface="+mn-ea"/>
              <a:cs typeface="+mn-cs"/>
            </a:endParaRPr>
          </a:p>
          <a:p>
            <a:pPr marL="0" marR="0" lvl="0" indent="0" algn="l" defTabSz="915406" rtl="0" eaLnBrk="1" fontAlgn="base" latinLnBrk="0" hangingPunct="1">
              <a:lnSpc>
                <a:spcPct val="100000"/>
              </a:lnSpc>
              <a:spcBef>
                <a:spcPct val="0"/>
              </a:spcBef>
              <a:spcAft>
                <a:spcPct val="0"/>
              </a:spcAft>
              <a:buClrTx/>
              <a:buSzTx/>
              <a:buFontTx/>
              <a:buNone/>
              <a:tabLst/>
              <a:defRPr/>
            </a:pPr>
            <a:r>
              <a:rPr kumimoji="0" lang="en-US" sz="1400" i="0" u="none" strike="noStrike" kern="1200" cap="none" spc="0" normalizeH="0" baseline="30000" noProof="0" dirty="0">
                <a:ln>
                  <a:noFill/>
                </a:ln>
                <a:solidFill>
                  <a:prstClr val="black"/>
                </a:solidFill>
                <a:effectLst/>
                <a:uLnTx/>
                <a:uFillTx/>
                <a:latin typeface="Calibri"/>
                <a:ea typeface="+mn-ea"/>
                <a:cs typeface="+mn-cs"/>
              </a:rPr>
              <a:t>Dr. </a:t>
            </a:r>
            <a:r>
              <a:rPr kumimoji="0" lang="en-US" sz="1400" i="0" u="none" strike="noStrike" kern="1200" cap="none" spc="0" normalizeH="0" baseline="30000" noProof="0" dirty="0" err="1">
                <a:ln>
                  <a:noFill/>
                </a:ln>
                <a:solidFill>
                  <a:prstClr val="black"/>
                </a:solidFill>
                <a:effectLst/>
                <a:uLnTx/>
                <a:uFillTx/>
                <a:latin typeface="Calibri"/>
                <a:ea typeface="+mn-ea"/>
                <a:cs typeface="+mn-cs"/>
              </a:rPr>
              <a:t>Turrisi’s</a:t>
            </a:r>
            <a:r>
              <a:rPr kumimoji="0" lang="en-US" sz="1400" i="0" u="none" strike="noStrike" kern="1200" cap="none" spc="0" normalizeH="0" baseline="30000" noProof="0" dirty="0">
                <a:ln>
                  <a:noFill/>
                </a:ln>
                <a:solidFill>
                  <a:prstClr val="black"/>
                </a:solidFill>
                <a:effectLst/>
                <a:uLnTx/>
                <a:uFillTx/>
                <a:latin typeface="Calibri"/>
                <a:ea typeface="+mn-ea"/>
                <a:cs typeface="+mn-cs"/>
              </a:rPr>
              <a:t> research was proven to be highly effective in 2023 when the Power of Parents program was deemed “evidence-based”. Meaning, there is evidence from evaluations that prove his theory is true. </a:t>
            </a:r>
          </a:p>
          <a:p>
            <a:pPr defTabSz="915406" eaLnBrk="1" hangingPunct="1">
              <a:spcBef>
                <a:spcPct val="0"/>
              </a:spcBef>
              <a:defRPr/>
            </a:pPr>
            <a:endParaRPr lang="en-US" sz="1100" b="1" baseline="30000" dirty="0"/>
          </a:p>
          <a:p>
            <a:pPr defTabSz="915406" eaLnBrk="1" hangingPunct="1">
              <a:spcBef>
                <a:spcPct val="0"/>
              </a:spcBef>
              <a:defRPr/>
            </a:pPr>
            <a:endParaRPr lang="en-US" sz="1100" b="1" dirty="0"/>
          </a:p>
          <a:p>
            <a:pPr eaLnBrk="1" hangingPunct="1">
              <a:spcBef>
                <a:spcPct val="0"/>
              </a:spcBef>
            </a:pPr>
            <a:endParaRPr lang="en-US" sz="1100" dirty="0"/>
          </a:p>
        </p:txBody>
      </p:sp>
    </p:spTree>
    <p:extLst>
      <p:ext uri="{BB962C8B-B14F-4D97-AF65-F5344CB8AC3E}">
        <p14:creationId xmlns:p14="http://schemas.microsoft.com/office/powerpoint/2010/main" val="1447413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5A4FE35-83DB-499F-B9E2-B97D5FBC53FF}"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1054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547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100" dirty="0"/>
              <a:t>Teens hang in a fine balance between desire for freedom and independence and the maturity and they have the  capability of handling both. Understanding how adolescent development, social pressures, increasing freedoms, and identity and self-esteem affect how they think about alcohol is important. </a:t>
            </a:r>
            <a:r>
              <a:rPr lang="en-US" sz="1100" b="1" dirty="0"/>
              <a:t>Teens often think in the ‘here and now’ regardless of consequences; they are also strongly influenced by their peers, so good decision making is challenging for them.</a:t>
            </a:r>
          </a:p>
          <a:p>
            <a:pPr eaLnBrk="1" hangingPunct="1">
              <a:spcBef>
                <a:spcPct val="0"/>
              </a:spcBef>
            </a:pPr>
            <a:endParaRPr lang="en-US" sz="1100" b="1" dirty="0"/>
          </a:p>
          <a:p>
            <a:pPr eaLnBrk="1" hangingPunct="1">
              <a:spcBef>
                <a:spcPct val="0"/>
              </a:spcBef>
            </a:pPr>
            <a:r>
              <a:rPr lang="en-US" sz="1100" dirty="0"/>
              <a:t>As a parent your role is to help them develop and learn how to use information to think and make plans.  This handbook provides insight and tips on how to help your teen become a better problem solver and decision maker, given all the different changes that are going on as they transition from children to young adults.  As a parent or caregiver, you can communicate and model behavior in a manner that aids this process. </a:t>
            </a:r>
          </a:p>
          <a:p>
            <a:pPr eaLnBrk="1" hangingPunct="1">
              <a:spcBef>
                <a:spcPct val="0"/>
              </a:spcBef>
            </a:pPr>
            <a:endParaRPr lang="en-US" sz="1100" dirty="0"/>
          </a:p>
        </p:txBody>
      </p:sp>
    </p:spTree>
    <p:extLst>
      <p:ext uri="{BB962C8B-B14F-4D97-AF65-F5344CB8AC3E}">
        <p14:creationId xmlns:p14="http://schemas.microsoft.com/office/powerpoint/2010/main" val="2450903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6E2ACF4-6FDF-4119-AAEC-6A1F69044656}"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1064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650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sz="1200" b="0" i="0" kern="1200" dirty="0">
                <a:solidFill>
                  <a:schemeClr val="tx1"/>
                </a:solidFill>
                <a:effectLst/>
                <a:latin typeface="+mn-lt"/>
                <a:ea typeface="+mn-ea"/>
                <a:cs typeface="+mn-cs"/>
              </a:rPr>
              <a:t>Parents rely on certain strategies for raising their children. Research shows these parenting styles fall in to one of four basic categories. If you are curious what your parenting style might be, use the camera on your smart phone to scan this QR-Code and take a short quiz. </a:t>
            </a:r>
            <a:r>
              <a:rPr lang="en-US" sz="1100" b="1" dirty="0"/>
              <a:t>This slide p</a:t>
            </a:r>
            <a:r>
              <a:rPr lang="en-US" sz="1100" b="1" kern="1200" dirty="0">
                <a:solidFill>
                  <a:schemeClr val="tx1"/>
                </a:solidFill>
                <a:effectLst/>
                <a:latin typeface="+mn-lt"/>
                <a:ea typeface="+mn-ea"/>
                <a:cs typeface="+mn-cs"/>
              </a:rPr>
              <a:t>rovides an overview of how parenting styles impact underage drinking.  </a:t>
            </a:r>
          </a:p>
          <a:p>
            <a:pPr eaLnBrk="1" hangingPunct="1">
              <a:lnSpc>
                <a:spcPct val="90000"/>
              </a:lnSpc>
              <a:spcBef>
                <a:spcPct val="0"/>
              </a:spcBef>
            </a:pPr>
            <a:endParaRPr lang="en-US" sz="1100" b="1" kern="1200" dirty="0">
              <a:solidFill>
                <a:schemeClr val="tx1"/>
              </a:solidFill>
              <a:effectLst/>
              <a:latin typeface="+mn-lt"/>
              <a:ea typeface="+mn-ea"/>
              <a:cs typeface="+mn-cs"/>
            </a:endParaRPr>
          </a:p>
          <a:p>
            <a:pPr eaLnBrk="1" hangingPunct="1">
              <a:lnSpc>
                <a:spcPct val="90000"/>
              </a:lnSpc>
              <a:spcBef>
                <a:spcPct val="0"/>
              </a:spcBef>
            </a:pPr>
            <a:r>
              <a:rPr lang="en-US" sz="1100" baseline="0" dirty="0"/>
              <a:t>.  </a:t>
            </a:r>
            <a:endParaRPr lang="en-US" sz="1100" dirty="0"/>
          </a:p>
          <a:p>
            <a:pPr eaLnBrk="1" hangingPunct="1">
              <a:lnSpc>
                <a:spcPct val="90000"/>
              </a:lnSpc>
              <a:spcBef>
                <a:spcPct val="0"/>
              </a:spcBef>
            </a:pPr>
            <a:r>
              <a:rPr lang="en-US" sz="1100" i="1" dirty="0"/>
              <a:t>[However, it is important to note that the focus is not to paralyze parents into thinking their style is not good or bad, but rather to provide the evidence from the research and let parents choose the style that is best for their family.]</a:t>
            </a:r>
          </a:p>
          <a:p>
            <a:pPr marL="0" marR="0" lvl="0" indent="0" algn="l" defTabSz="914400" rtl="0" eaLnBrk="1" fontAlgn="base" latinLnBrk="0" hangingPunct="1">
              <a:lnSpc>
                <a:spcPct val="90000"/>
              </a:lnSpc>
              <a:spcBef>
                <a:spcPct val="0"/>
              </a:spcBef>
              <a:spcAft>
                <a:spcPct val="0"/>
              </a:spcAft>
              <a:buClrTx/>
              <a:buSzTx/>
              <a:buFontTx/>
              <a:buNone/>
              <a:tabLst/>
              <a:defRPr/>
            </a:pPr>
            <a:endParaRPr lang="en-US" sz="1100" baseline="30000" dirty="0">
              <a:solidFill>
                <a:srgbClr val="808080"/>
              </a:solidFill>
              <a:latin typeface="Verdana"/>
            </a:endParaRPr>
          </a:p>
          <a:p>
            <a:pPr marL="0" marR="0" lvl="0" indent="0" algn="l" defTabSz="914400" rtl="0" eaLnBrk="1" fontAlgn="base" latinLnBrk="0" hangingPunct="1">
              <a:lnSpc>
                <a:spcPct val="90000"/>
              </a:lnSpc>
              <a:spcBef>
                <a:spcPct val="0"/>
              </a:spcBef>
              <a:spcAft>
                <a:spcPct val="0"/>
              </a:spcAft>
              <a:buClrTx/>
              <a:buSzTx/>
              <a:buFontTx/>
              <a:buNone/>
              <a:tabLst/>
              <a:defRPr/>
            </a:pPr>
            <a:endParaRPr lang="en-US" sz="1100" baseline="30000" dirty="0">
              <a:solidFill>
                <a:srgbClr val="808080"/>
              </a:solidFill>
              <a:latin typeface="Verdana"/>
            </a:endParaRPr>
          </a:p>
          <a:p>
            <a:pPr marL="0" marR="0" lvl="0" indent="0" algn="l" defTabSz="914400" rtl="0" eaLnBrk="1" fontAlgn="base" latinLnBrk="0" hangingPunct="1">
              <a:lnSpc>
                <a:spcPct val="90000"/>
              </a:lnSpc>
              <a:spcBef>
                <a:spcPct val="0"/>
              </a:spcBef>
              <a:spcAft>
                <a:spcPct val="0"/>
              </a:spcAft>
              <a:buClrTx/>
              <a:buSzTx/>
              <a:buFontTx/>
              <a:buNone/>
              <a:tabLst/>
              <a:defRPr/>
            </a:pPr>
            <a:endParaRPr lang="en-US" sz="1100" dirty="0">
              <a:solidFill>
                <a:srgbClr val="808080"/>
              </a:solidFill>
              <a:latin typeface="Verdana"/>
            </a:endParaRPr>
          </a:p>
          <a:p>
            <a:pPr eaLnBrk="1" hangingPunct="1">
              <a:lnSpc>
                <a:spcPct val="90000"/>
              </a:lnSpc>
              <a:spcBef>
                <a:spcPct val="0"/>
              </a:spcBef>
            </a:pPr>
            <a:endParaRPr lang="en-US" sz="1100" dirty="0"/>
          </a:p>
          <a:p>
            <a:pPr eaLnBrk="1" hangingPunct="1">
              <a:lnSpc>
                <a:spcPct val="90000"/>
              </a:lnSpc>
              <a:spcBef>
                <a:spcPct val="0"/>
              </a:spcBef>
            </a:pPr>
            <a:endParaRPr lang="en-US" sz="1100" dirty="0"/>
          </a:p>
        </p:txBody>
      </p:sp>
    </p:spTree>
    <p:extLst>
      <p:ext uri="{BB962C8B-B14F-4D97-AF65-F5344CB8AC3E}">
        <p14:creationId xmlns:p14="http://schemas.microsoft.com/office/powerpoint/2010/main" val="1409429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BEFBD3D-4E2B-4680-A4FA-132A8171C4D9}"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1075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752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gn="l">
              <a:buFont typeface="Arial" panose="020B0604020202020204" pitchFamily="34" charset="0"/>
              <a:buChar char="•"/>
            </a:pPr>
            <a:r>
              <a:rPr lang="en-US" sz="1100" b="1" dirty="0"/>
              <a:t>The handbook provides techniques for parents to have conversations with their teens about alcohol and the importance of setting clear and appropriate rules and consequences about alcohol. Some parents think that teaching overall values is enough, but it is very important to have specific and ongoing conversations with your teen about alcohol.</a:t>
            </a:r>
            <a:r>
              <a:rPr lang="en-US" sz="1600" b="1" i="0" dirty="0">
                <a:solidFill>
                  <a:srgbClr val="000000"/>
                </a:solidFill>
                <a:effectLst/>
                <a:latin typeface="Open Sans" panose="020B0606030504020204" pitchFamily="34" charset="0"/>
              </a:rPr>
              <a:t> Lack of knowledge.</a:t>
            </a:r>
          </a:p>
          <a:p>
            <a:pPr algn="l">
              <a:buFont typeface="Arial" panose="020B0604020202020204" pitchFamily="34" charset="0"/>
              <a:buChar char="•"/>
            </a:pPr>
            <a:endParaRPr lang="en-US" sz="1600" b="1" i="0" dirty="0">
              <a:solidFill>
                <a:srgbClr val="000000"/>
              </a:solidFill>
              <a:effectLst/>
              <a:latin typeface="Open Sans" panose="020B0606030504020204" pitchFamily="34" charset="0"/>
            </a:endParaRPr>
          </a:p>
          <a:p>
            <a:pPr eaLnBrk="1" hangingPunct="1">
              <a:lnSpc>
                <a:spcPct val="80000"/>
              </a:lnSpc>
              <a:spcBef>
                <a:spcPct val="0"/>
              </a:spcBef>
            </a:pPr>
            <a:endParaRPr lang="en-US" sz="1100" b="1" dirty="0"/>
          </a:p>
          <a:p>
            <a:pPr eaLnBrk="1" hangingPunct="1">
              <a:lnSpc>
                <a:spcPct val="80000"/>
              </a:lnSpc>
              <a:spcBef>
                <a:spcPct val="0"/>
              </a:spcBef>
            </a:pPr>
            <a:endParaRPr lang="en-US" sz="1100" dirty="0"/>
          </a:p>
          <a:p>
            <a:pPr eaLnBrk="1" hangingPunct="1">
              <a:lnSpc>
                <a:spcPct val="80000"/>
              </a:lnSpc>
              <a:spcBef>
                <a:spcPct val="0"/>
              </a:spcBef>
            </a:pPr>
            <a:r>
              <a:rPr lang="en-US" sz="1100" b="1" kern="1200" dirty="0">
                <a:solidFill>
                  <a:schemeClr val="tx1"/>
                </a:solidFill>
                <a:effectLst/>
                <a:latin typeface="+mn-lt"/>
                <a:ea typeface="+mn-ea"/>
                <a:cs typeface="+mn-cs"/>
              </a:rPr>
              <a:t>The handbook also addresses how to handle questions about parents’ own history of underage drinking in this section.</a:t>
            </a:r>
            <a:r>
              <a:rPr lang="en-US" sz="1100" b="1" kern="1200" baseline="0" dirty="0">
                <a:solidFill>
                  <a:schemeClr val="tx1"/>
                </a:solidFill>
                <a:effectLst/>
                <a:latin typeface="+mn-lt"/>
                <a:ea typeface="+mn-ea"/>
                <a:cs typeface="+mn-cs"/>
              </a:rPr>
              <a:t> </a:t>
            </a:r>
            <a:endParaRPr lang="en-US" sz="1100" b="1" dirty="0"/>
          </a:p>
        </p:txBody>
      </p:sp>
    </p:spTree>
    <p:extLst>
      <p:ext uri="{BB962C8B-B14F-4D97-AF65-F5344CB8AC3E}">
        <p14:creationId xmlns:p14="http://schemas.microsoft.com/office/powerpoint/2010/main" val="591628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Here are some tips to starting a conversation with your teen about drinking and cannabis use that you can find in our handbooks.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Simply start where you are today.</a:t>
            </a:r>
            <a:r>
              <a:rPr lang="en-US" sz="1200" kern="1200" dirty="0">
                <a:solidFill>
                  <a:schemeClr val="tx1"/>
                </a:solidFill>
                <a:effectLst/>
                <a:latin typeface="+mn-lt"/>
                <a:ea typeface="+mn-ea"/>
                <a:cs typeface="+mn-cs"/>
              </a:rPr>
              <a:t>  Many times, the conversation takes more than on resting on  and processing. It will develop over time.  As the parent, you must be an active participant in starting the conversation.  Suggest that you’d like to talk.  Don’t expect them to agree.  Many teens will respond negatively or neutrally. </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Start with “How”, “What”, and “Why” questions.</a:t>
            </a:r>
            <a:r>
              <a:rPr lang="en-US" sz="1200" kern="1200" dirty="0">
                <a:solidFill>
                  <a:schemeClr val="tx1"/>
                </a:solidFill>
                <a:effectLst/>
                <a:latin typeface="+mn-lt"/>
                <a:ea typeface="+mn-ea"/>
                <a:cs typeface="+mn-cs"/>
              </a:rPr>
              <a:t>  This can help encourage an exchange of ideas and thought-provoking discussion with your teen.</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Get into the habit of asking permission to ask questions.</a:t>
            </a:r>
            <a:r>
              <a:rPr lang="en-US" sz="1200" kern="1200" dirty="0">
                <a:solidFill>
                  <a:schemeClr val="tx1"/>
                </a:solidFill>
                <a:effectLst/>
                <a:latin typeface="+mn-lt"/>
                <a:ea typeface="+mn-ea"/>
                <a:cs typeface="+mn-cs"/>
              </a:rPr>
              <a:t>  It sets the stage where you will work together to solve problems, instead of the conversation being one-way.  It’s important to respect how your teen may feel and not force communication at a bad time.  Let it drop and bring it up later.  Try to pick a time when your child will be open to talking.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For example, not at bed-time it can wait. </a:t>
            </a:r>
          </a:p>
          <a:p>
            <a:pPr marL="0" indent="0">
              <a:buFont typeface="Arial" panose="020B0604020202020204" pitchFamily="34" charset="0"/>
              <a:buNone/>
            </a:pP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Talk. Talk a lot. Talk everyday.   </a:t>
            </a:r>
            <a:r>
              <a:rPr lang="en-US" sz="1200" kern="1200" dirty="0">
                <a:solidFill>
                  <a:schemeClr val="tx1"/>
                </a:solidFill>
                <a:effectLst/>
                <a:latin typeface="+mn-lt"/>
                <a:ea typeface="+mn-ea"/>
                <a:cs typeface="+mn-cs"/>
              </a:rPr>
              <a:t>Talk about things that matter to your teen.  Ask questions and seek to understand.  This makes conversations a normal part of interactions and when the time comes to discuss “heavier” topics like alcohol and cannabis, things will flow much easier.</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Seek Discussion: Don’t Lecture!</a:t>
            </a:r>
            <a:r>
              <a:rPr lang="en-US" sz="1200" kern="1200" dirty="0">
                <a:solidFill>
                  <a:schemeClr val="tx1"/>
                </a:solidFill>
                <a:effectLst/>
                <a:latin typeface="+mn-lt"/>
                <a:ea typeface="+mn-ea"/>
                <a:cs typeface="+mn-cs"/>
              </a:rPr>
              <a:t>  Share your own experience and opinions and how they have changed over the years.  As you open-up and share experiences, so will your child.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D511CB6-664B-4A15-98CA-589D1864D24C}"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107591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Make sure your teen remembers their prom night- and makes it home safely! </a:t>
            </a:r>
          </a:p>
          <a:p>
            <a:pPr marL="171450" indent="-171450">
              <a:buFont typeface="Arial" panose="020B0604020202020204" pitchFamily="34" charset="0"/>
              <a:buChar char="•"/>
            </a:pPr>
            <a:r>
              <a:rPr lang="en-US" dirty="0"/>
              <a:t>The time is NOW to talk with your teen: the only way to guarantee a safe prom night is by having a substance-free prom night. </a:t>
            </a:r>
          </a:p>
          <a:p>
            <a:pPr marL="628650" lvl="1" indent="-171450">
              <a:buFont typeface="Arial" panose="020B0604020202020204" pitchFamily="34" charset="0"/>
              <a:buChar char="•"/>
            </a:pPr>
            <a:r>
              <a:rPr lang="en-US" dirty="0"/>
              <a:t>Make sure they understand the risks of underage substance-use and riding with an impaired driver</a:t>
            </a:r>
          </a:p>
          <a:p>
            <a:pPr marL="628650" lvl="1" indent="-171450">
              <a:buFont typeface="Arial" panose="020B0604020202020204" pitchFamily="34" charset="0"/>
              <a:buChar char="•"/>
            </a:pPr>
            <a:r>
              <a:rPr lang="en-US" dirty="0"/>
              <a:t>Help them have a plan ready for their prom night and how they are getting home</a:t>
            </a:r>
          </a:p>
          <a:p>
            <a:pPr marL="628650" lvl="1" indent="-171450">
              <a:buFont typeface="Arial" panose="020B0604020202020204" pitchFamily="34" charset="0"/>
              <a:buChar char="•"/>
            </a:pPr>
            <a:r>
              <a:rPr lang="en-US" dirty="0"/>
              <a:t>Come together to sign the Prom Promise Contract- agreeing to a substance-free prom and what the consequences would be if they were to break this promise!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D511CB6-664B-4A15-98CA-589D1864D24C}"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092644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100" b="1" dirty="0"/>
              <a:t>When it comes to dealing with peers, your teen will need some pointers as to how to respond to the pressure to drink. </a:t>
            </a:r>
          </a:p>
          <a:p>
            <a:pPr eaLnBrk="1" hangingPunct="1">
              <a:spcBef>
                <a:spcPct val="0"/>
              </a:spcBef>
            </a:pPr>
            <a:endParaRPr lang="en-US" sz="1100" dirty="0"/>
          </a:p>
          <a:p>
            <a:pPr eaLnBrk="1" hangingPunct="1">
              <a:spcBef>
                <a:spcPct val="0"/>
              </a:spcBef>
            </a:pPr>
            <a:r>
              <a:rPr lang="en-US" sz="1100" b="1" dirty="0"/>
              <a:t>This section of the handbook also gives alternatives to discuss with teens for the reasons they think they may need  to drink, such as “if the Reason to drink alcohol is to celebrate”; “Use Alternative like celebrate by going out to dinner with some friends.”</a:t>
            </a:r>
          </a:p>
          <a:p>
            <a:pPr eaLnBrk="1" hangingPunct="1">
              <a:spcBef>
                <a:spcPct val="0"/>
              </a:spcBef>
            </a:pPr>
            <a:endParaRPr lang="en-US" sz="1100" b="1" dirty="0"/>
          </a:p>
          <a:p>
            <a:pPr eaLnBrk="1" hangingPunct="1">
              <a:spcBef>
                <a:spcPct val="0"/>
              </a:spcBef>
            </a:pPr>
            <a:r>
              <a:rPr lang="en-US" sz="1100" dirty="0"/>
              <a:t>“Remind them, it is illegal for teens to drink alcohol</a:t>
            </a:r>
            <a:r>
              <a:rPr lang="en-US" sz="1100" dirty="0">
                <a:highlight>
                  <a:srgbClr val="FFFF00"/>
                </a:highlight>
              </a:rPr>
              <a:t>, </a:t>
            </a:r>
            <a:r>
              <a:rPr lang="en-US" sz="1100" dirty="0"/>
              <a:t>and it is illegal for teens to drink any amount of alcohol and drive (and MADD supports a zero-tolerance approach to underage drinking). </a:t>
            </a:r>
            <a:r>
              <a:rPr lang="en-US" sz="1100" b="1" dirty="0"/>
              <a:t>It is important for parents to set clear rules and consequences around drinking before the age of 21, including never riding in a car with any driver who has been drinking. Discuss alternatives.</a:t>
            </a:r>
          </a:p>
          <a:p>
            <a:pPr eaLnBrk="1" hangingPunct="1">
              <a:spcBef>
                <a:spcPct val="0"/>
              </a:spcBef>
            </a:pPr>
            <a:endParaRPr lang="en-US" sz="1100" dirty="0"/>
          </a:p>
          <a:p>
            <a:pPr eaLnBrk="1" hangingPunct="1">
              <a:spcBef>
                <a:spcPct val="0"/>
              </a:spcBef>
            </a:pPr>
            <a:endParaRPr lang="en-US" sz="1100" dirty="0"/>
          </a:p>
          <a:p>
            <a:pPr eaLnBrk="1" hangingPunct="1">
              <a:spcBef>
                <a:spcPct val="0"/>
              </a:spcBef>
            </a:pPr>
            <a:r>
              <a:rPr lang="en-US" sz="1100" dirty="0"/>
              <a:t>Finally, there is a section in the handbook for parents who fear their child might already have a drinking problem. </a:t>
            </a:r>
          </a:p>
        </p:txBody>
      </p:sp>
      <p:sp>
        <p:nvSpPr>
          <p:cNvPr id="108548" name="Slide Number Placeholder 3"/>
          <p:cNvSpPr txBox="1">
            <a:spLocks noGrp="1"/>
          </p:cNvSpPr>
          <p:nvPr/>
        </p:nvSpPr>
        <p:spPr bwMode="auto">
          <a:xfrm>
            <a:off x="3970938" y="8829675"/>
            <a:ext cx="3037840"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393E2A3-205E-4FBC-840E-C4AFDAA3B54F}"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0576305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BEFBD3D-4E2B-4680-A4FA-132A8171C4D9}"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107523" name="Rectangle 2"/>
          <p:cNvSpPr>
            <a:spLocks noGrp="1" noRot="1" noChangeAspect="1" noChangeArrowheads="1" noTextEdit="1"/>
          </p:cNvSpPr>
          <p:nvPr>
            <p:ph type="sldImg"/>
          </p:nvPr>
        </p:nvSpPr>
        <p:spPr bwMode="auto">
          <a:xfrm>
            <a:off x="1182688" y="696913"/>
            <a:ext cx="4654550" cy="3490912"/>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7524"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sz="1100" b="1" dirty="0"/>
              <a:t>In February 2020, MADD commissioned a national study to better understand public attitudes and awareness when it comes to cannabis-impaired driving.  Within the study, parents and grandparents were asked how frequently they discuss the potential consequences of driving after recently consuming both alcohol and cannabis.  </a:t>
            </a:r>
          </a:p>
          <a:p>
            <a:pPr eaLnBrk="1" hangingPunct="1">
              <a:lnSpc>
                <a:spcPct val="90000"/>
              </a:lnSpc>
              <a:spcBef>
                <a:spcPct val="0"/>
              </a:spcBef>
            </a:pPr>
            <a:endParaRPr lang="en-US" sz="1100" b="1" dirty="0"/>
          </a:p>
          <a:p>
            <a:pPr eaLnBrk="1" hangingPunct="1">
              <a:lnSpc>
                <a:spcPct val="90000"/>
              </a:lnSpc>
              <a:spcBef>
                <a:spcPct val="0"/>
              </a:spcBef>
            </a:pPr>
            <a:r>
              <a:rPr lang="en-US" sz="1100" b="1" dirty="0"/>
              <a:t>As you can see in this chart just over 50% of parents and grandparents surveyed said that they discussed the consequences of driving after recently consuming alcohol with their teens “sometimes and often” compared to the startling 60% of parents and grandparents who said that they discussed the consequences of driving after recently consuming cannabis “rarely or never”. </a:t>
            </a:r>
            <a:r>
              <a:rPr lang="en-US" sz="1100" b="1" baseline="30000" dirty="0"/>
              <a:t>2</a:t>
            </a:r>
          </a:p>
          <a:p>
            <a:pPr eaLnBrk="1" hangingPunct="1">
              <a:lnSpc>
                <a:spcPct val="90000"/>
              </a:lnSpc>
              <a:spcBef>
                <a:spcPct val="0"/>
              </a:spcBef>
            </a:pPr>
            <a:endParaRPr lang="en-US" sz="1100" b="1" baseline="30000" dirty="0"/>
          </a:p>
          <a:p>
            <a:pPr eaLnBrk="1" hangingPunct="1">
              <a:spcBef>
                <a:spcPct val="0"/>
              </a:spcBef>
            </a:pPr>
            <a:r>
              <a:rPr lang="en-US" sz="1100" dirty="0"/>
              <a:t>The results of this survey reinforce the importance for parents and caregivers to have the intentional and ongoing conversations associated with the dangers of underage drinking and drug use along with the dangers of driving while impaired. It is important to discuss with teens the legal and physical outcomes of driving under the influence as well as riding with an impaired driver and create a plan on how to get home safe. </a:t>
            </a:r>
          </a:p>
          <a:p>
            <a:pPr eaLnBrk="1" hangingPunct="1">
              <a:spcBef>
                <a:spcPct val="0"/>
              </a:spcBef>
            </a:pPr>
            <a:endParaRPr lang="en-US" sz="1100" dirty="0"/>
          </a:p>
          <a:p>
            <a:pPr eaLnBrk="1" hangingPunct="1">
              <a:spcBef>
                <a:spcPct val="0"/>
              </a:spcBef>
            </a:pPr>
            <a:endParaRPr lang="en-US" sz="1100" dirty="0"/>
          </a:p>
          <a:p>
            <a:endParaRPr lang="en-US" sz="1100" b="0" i="0" u="none" strike="noStrike" kern="1200" baseline="0" dirty="0">
              <a:solidFill>
                <a:schemeClr val="tx1"/>
              </a:solidFill>
              <a:latin typeface="+mn-lt"/>
              <a:ea typeface="+mn-ea"/>
              <a:cs typeface="+mn-cs"/>
            </a:endParaRPr>
          </a:p>
          <a:p>
            <a:pPr marL="0" marR="0" lvl="0" indent="0" algn="l" defTabSz="914400" rtl="0" eaLnBrk="1" fontAlgn="base" latinLnBrk="0" hangingPunct="1">
              <a:lnSpc>
                <a:spcPct val="90000"/>
              </a:lnSpc>
              <a:spcBef>
                <a:spcPct val="0"/>
              </a:spcBef>
              <a:spcAft>
                <a:spcPct val="0"/>
              </a:spcAft>
              <a:buClrTx/>
              <a:buSzTx/>
              <a:buFontTx/>
              <a:buNone/>
              <a:tabLst/>
              <a:defRPr/>
            </a:pPr>
            <a:r>
              <a:rPr lang="en-US" sz="1100" b="0" i="0" baseline="30000" dirty="0"/>
              <a:t>2 </a:t>
            </a:r>
            <a:r>
              <a:rPr lang="en-US" sz="1100" b="0" i="0" u="none" strike="noStrike" kern="1200" baseline="0" dirty="0">
                <a:solidFill>
                  <a:schemeClr val="tx1"/>
                </a:solidFill>
                <a:latin typeface="+mn-lt"/>
                <a:ea typeface="+mn-ea"/>
                <a:cs typeface="+mn-cs"/>
              </a:rPr>
              <a:t>https://www.madd.org/the-solution/drugged-driving-prevention/</a:t>
            </a:r>
            <a:endParaRPr lang="en-US" sz="1100" b="1" dirty="0"/>
          </a:p>
          <a:p>
            <a:pPr eaLnBrk="1" hangingPunct="1">
              <a:lnSpc>
                <a:spcPct val="90000"/>
              </a:lnSpc>
              <a:spcBef>
                <a:spcPct val="0"/>
              </a:spcBef>
            </a:pPr>
            <a:endParaRPr lang="en-US" sz="1100" b="0" i="0" baseline="30000" dirty="0"/>
          </a:p>
          <a:p>
            <a:pPr eaLnBrk="1" hangingPunct="1">
              <a:lnSpc>
                <a:spcPct val="90000"/>
              </a:lnSpc>
              <a:spcBef>
                <a:spcPct val="0"/>
              </a:spcBef>
            </a:pPr>
            <a:endParaRPr lang="en-US" sz="1100" b="1" baseline="0" dirty="0"/>
          </a:p>
        </p:txBody>
      </p:sp>
    </p:spTree>
    <p:extLst>
      <p:ext uri="{BB962C8B-B14F-4D97-AF65-F5344CB8AC3E}">
        <p14:creationId xmlns:p14="http://schemas.microsoft.com/office/powerpoint/2010/main" val="4221551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To create a future of No More Victims, MADD’s </a:t>
            </a:r>
            <a:r>
              <a:rPr lang="en-US" altLang="en-US" baseline="0" dirty="0"/>
              <a:t>work is evident through four mission areas:</a:t>
            </a:r>
          </a:p>
          <a:p>
            <a:pPr eaLnBrk="1" hangingPunct="1">
              <a:spcBef>
                <a:spcPct val="0"/>
              </a:spcBef>
            </a:pPr>
            <a:endParaRPr lang="en-US" altLang="en-US" dirty="0"/>
          </a:p>
          <a:p>
            <a:pPr marL="171639" indent="-171639" eaLnBrk="1" hangingPunct="1">
              <a:spcBef>
                <a:spcPct val="0"/>
              </a:spcBef>
              <a:buFont typeface="Arial" panose="020B0604020202020204" pitchFamily="34" charset="0"/>
              <a:buChar char="•"/>
            </a:pPr>
            <a:r>
              <a:rPr lang="en-US" altLang="en-US" dirty="0"/>
              <a:t>End</a:t>
            </a:r>
            <a:r>
              <a:rPr lang="en-US" altLang="en-US" baseline="0" dirty="0"/>
              <a:t> drunk driving</a:t>
            </a:r>
          </a:p>
          <a:p>
            <a:pPr marL="171639" indent="-171639" eaLnBrk="1" hangingPunct="1">
              <a:spcBef>
                <a:spcPct val="0"/>
              </a:spcBef>
              <a:buFont typeface="Arial" panose="020B0604020202020204" pitchFamily="34" charset="0"/>
              <a:buChar char="•"/>
            </a:pPr>
            <a:r>
              <a:rPr lang="en-US" altLang="en-US" baseline="0" dirty="0"/>
              <a:t>Help fight drugged driving</a:t>
            </a:r>
          </a:p>
          <a:p>
            <a:pPr marL="171639" indent="-171639" eaLnBrk="1" hangingPunct="1">
              <a:spcBef>
                <a:spcPct val="0"/>
              </a:spcBef>
              <a:buFont typeface="Arial" panose="020B0604020202020204" pitchFamily="34" charset="0"/>
              <a:buChar char="•"/>
            </a:pPr>
            <a:r>
              <a:rPr lang="en-US" altLang="en-US" baseline="0" dirty="0"/>
              <a:t>And prevent underage drinking</a:t>
            </a:r>
          </a:p>
          <a:p>
            <a:pPr marL="171639" marR="0" lvl="0" indent="-171639"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Support the victims of this violent crime</a:t>
            </a:r>
          </a:p>
          <a:p>
            <a:pPr marL="0" indent="0" eaLnBrk="1" hangingPunct="1">
              <a:spcBef>
                <a:spcPct val="0"/>
              </a:spcBef>
              <a:buFont typeface="Arial" panose="020B0604020202020204" pitchFamily="34" charset="0"/>
              <a:buNone/>
            </a:pPr>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If you </a:t>
            </a:r>
            <a:r>
              <a:rPr lang="en-US"/>
              <a:t>know someone </a:t>
            </a:r>
            <a:r>
              <a:rPr lang="en-US" dirty="0"/>
              <a:t>who has been impacted by these crimes.</a:t>
            </a:r>
          </a:p>
          <a:p>
            <a:r>
              <a:rPr lang="en-US" dirty="0"/>
              <a:t>1-877-MADD-HELP is a 24-hour Victim helpline</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D511CB6-664B-4A15-98CA-589D1864D24C}"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6288613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BEFBD3D-4E2B-4680-A4FA-132A8171C4D9}"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1075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752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sz="1100" dirty="0"/>
              <a:t>We often get asked, what about cannabis, or other drugs? </a:t>
            </a:r>
            <a:r>
              <a:rPr lang="en-US" sz="1100" b="1" dirty="0"/>
              <a:t>N</a:t>
            </a:r>
            <a:r>
              <a:rPr lang="en-US" sz="1100" b="1" baseline="0" dirty="0"/>
              <a:t>ext to alcohol, cannabis is the most misused drug among youth. And 1 in 3 youth who drink alcohol have also combined alcohol with cannabis on the same evening, and then experience 2-3 more problems as a result.</a:t>
            </a:r>
            <a:r>
              <a:rPr lang="en-US" sz="1100" b="1" baseline="30000" dirty="0"/>
              <a:t>1</a:t>
            </a:r>
            <a:r>
              <a:rPr lang="en-US" sz="1100" b="1" dirty="0"/>
              <a:t> </a:t>
            </a:r>
            <a:r>
              <a:rPr lang="en-US" sz="1100" dirty="0"/>
              <a:t>The</a:t>
            </a:r>
            <a:r>
              <a:rPr lang="en-US" sz="1100" baseline="0" dirty="0"/>
              <a:t> science once again is clear and consistent, the earlier someone uses, the more danger that exists for their developing brain. </a:t>
            </a:r>
          </a:p>
          <a:p>
            <a:pPr eaLnBrk="1" hangingPunct="1">
              <a:lnSpc>
                <a:spcPct val="90000"/>
              </a:lnSpc>
              <a:spcBef>
                <a:spcPct val="0"/>
              </a:spcBef>
            </a:pPr>
            <a:endParaRPr lang="en-US" sz="1100" baseline="0" dirty="0"/>
          </a:p>
          <a:p>
            <a:pPr eaLnBrk="1" hangingPunct="1">
              <a:lnSpc>
                <a:spcPct val="90000"/>
              </a:lnSpc>
              <a:spcBef>
                <a:spcPct val="0"/>
              </a:spcBef>
            </a:pPr>
            <a:r>
              <a:rPr lang="en-US" sz="1100" baseline="0" dirty="0"/>
              <a:t>Research has shown teens who use cannabis are more likely to report decreases in brain volume, poorer attention, verbal skills and self-regulatory behaviors. </a:t>
            </a:r>
          </a:p>
          <a:p>
            <a:pPr eaLnBrk="1" hangingPunct="1">
              <a:lnSpc>
                <a:spcPct val="90000"/>
              </a:lnSpc>
              <a:spcBef>
                <a:spcPct val="0"/>
              </a:spcBef>
            </a:pPr>
            <a:endParaRPr lang="en-US" sz="1100" baseline="0" dirty="0"/>
          </a:p>
          <a:p>
            <a:pPr eaLnBrk="1" hangingPunct="1">
              <a:lnSpc>
                <a:spcPct val="90000"/>
              </a:lnSpc>
              <a:spcBef>
                <a:spcPct val="0"/>
              </a:spcBef>
            </a:pPr>
            <a:r>
              <a:rPr lang="en-US" sz="1100" baseline="0" dirty="0"/>
              <a:t>When it comes to cannabis, there are a lot of misconceptions.  </a:t>
            </a:r>
            <a:r>
              <a:rPr lang="en-US" sz="1100" b="1" baseline="0" dirty="0"/>
              <a:t>This section of the parent handbook outlines common myths teens and maybe even parents have about cannabis and the facts we now have from research. </a:t>
            </a:r>
          </a:p>
          <a:p>
            <a:pPr eaLnBrk="1" hangingPunct="1">
              <a:lnSpc>
                <a:spcPct val="90000"/>
              </a:lnSpc>
              <a:spcBef>
                <a:spcPct val="0"/>
              </a:spcBef>
            </a:pPr>
            <a:endParaRPr lang="en-US" sz="1100" baseline="0" dirty="0"/>
          </a:p>
          <a:p>
            <a:pPr eaLnBrk="1" hangingPunct="1">
              <a:lnSpc>
                <a:spcPct val="90000"/>
              </a:lnSpc>
              <a:spcBef>
                <a:spcPct val="0"/>
              </a:spcBef>
            </a:pPr>
            <a:r>
              <a:rPr lang="en-US" sz="1100" baseline="0" dirty="0"/>
              <a:t>conversations about drugs like cannabis as well as other drugs that may be current topics in your area. </a:t>
            </a:r>
            <a:r>
              <a:rPr lang="en-US" sz="1100" b="1" baseline="0" dirty="0"/>
              <a:t>Reading this section, you’ll feel not only much more informed about the realities of young people and cannabis use today, but also much more equipped to communicate honestly and make decisions in your home that can make a difference in your child’s life.</a:t>
            </a:r>
          </a:p>
          <a:p>
            <a:pPr eaLnBrk="1" hangingPunct="1">
              <a:lnSpc>
                <a:spcPct val="90000"/>
              </a:lnSpc>
              <a:spcBef>
                <a:spcPct val="0"/>
              </a:spcBef>
            </a:pPr>
            <a:endParaRPr lang="en-US" sz="1100" b="1" baseline="0" dirty="0"/>
          </a:p>
        </p:txBody>
      </p:sp>
    </p:spTree>
    <p:extLst>
      <p:ext uri="{BB962C8B-B14F-4D97-AF65-F5344CB8AC3E}">
        <p14:creationId xmlns:p14="http://schemas.microsoft.com/office/powerpoint/2010/main" val="535524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sz="1100" dirty="0"/>
              <a:t>MADD dedicates each presentation in honor of a victim. These Mission Moments remind us why we’re talking about the prevention of underage drinking and the real-life families that have been affected.  </a:t>
            </a:r>
            <a:endParaRPr lang="en-US" sz="1100" i="1" dirty="0">
              <a:solidFill>
                <a:srgbClr val="FF0000"/>
              </a:solidFill>
            </a:endParaRPr>
          </a:p>
          <a:p>
            <a:pPr eaLnBrk="1" hangingPunct="1">
              <a:spcBef>
                <a:spcPct val="0"/>
              </a:spcBef>
            </a:pPr>
            <a:endParaRPr lang="en-US" i="1" dirty="0">
              <a:solidFill>
                <a:srgbClr val="FF0000"/>
              </a:solidFill>
            </a:endParaRPr>
          </a:p>
          <a:p>
            <a:pPr defTabSz="915406" eaLnBrk="1" hangingPunct="1">
              <a:spcBef>
                <a:spcPct val="0"/>
              </a:spcBef>
              <a:defRPr/>
            </a:pPr>
            <a:r>
              <a:rPr lang="en-US" b="1" i="0" dirty="0"/>
              <a:t>Now I’d like to share the story of Olivia Pruett as told by her mother, Lisa.</a:t>
            </a:r>
          </a:p>
          <a:p>
            <a:pPr defTabSz="915406" eaLnBrk="1" hangingPunct="1">
              <a:spcBef>
                <a:spcPct val="0"/>
              </a:spcBef>
              <a:defRPr/>
            </a:pPr>
            <a:endParaRPr lang="en-US" b="1" i="0" dirty="0"/>
          </a:p>
          <a:p>
            <a:r>
              <a:rPr lang="en-US" i="1" dirty="0">
                <a:solidFill>
                  <a:srgbClr val="FF0000"/>
                </a:solidFill>
              </a:rPr>
              <a:t>My daughter Olivia didn’t wake up one day desiring to be an alcoholic and addict and lose her life at 21. That came about from the friends and choices she made.</a:t>
            </a:r>
          </a:p>
          <a:p>
            <a:r>
              <a:rPr lang="en-US" i="1" dirty="0">
                <a:solidFill>
                  <a:srgbClr val="FF0000"/>
                </a:solidFill>
              </a:rPr>
              <a:t>Olivia took her first drink around age 13. Looking back, there were signs. Her friends changed in middle school; her diaries talk about how badly she wanted to fit in. I once dropped her off at a friend’s house and when I returned, she was so intoxicated with alcohol poisoning that we went straight to the emergency room. </a:t>
            </a:r>
          </a:p>
          <a:p>
            <a:r>
              <a:rPr lang="en-US" i="1" dirty="0">
                <a:solidFill>
                  <a:srgbClr val="FF0000"/>
                </a:solidFill>
              </a:rPr>
              <a:t>Drinking caused Olivia to lose her virginity just before the 8</a:t>
            </a:r>
            <a:r>
              <a:rPr lang="en-US" i="1" baseline="30000" dirty="0">
                <a:solidFill>
                  <a:srgbClr val="FF0000"/>
                </a:solidFill>
              </a:rPr>
              <a:t>th</a:t>
            </a:r>
            <a:r>
              <a:rPr lang="en-US" i="1" dirty="0">
                <a:solidFill>
                  <a:srgbClr val="FF0000"/>
                </a:solidFill>
              </a:rPr>
              <a:t> grade to a high school senior. Then she was so ashamed she drank more and tried to take her own life. Counseling helped for a while, but if she took one drink, she just couldn’t stop. </a:t>
            </a:r>
          </a:p>
          <a:p>
            <a:r>
              <a:rPr lang="en-US" i="1" dirty="0">
                <a:solidFill>
                  <a:srgbClr val="FF0000"/>
                </a:solidFill>
              </a:rPr>
              <a:t>Olivia was a repeat offender: she got arrested, did drugs, wrecked a car, and became involved in an abusive relationship. Despite all the bad things, she still graduated early from high school with wonderful grades. When she wasn’t under the influence, she was sweet and charming and funny.</a:t>
            </a:r>
          </a:p>
          <a:p>
            <a:r>
              <a:rPr lang="en-US" i="1" dirty="0">
                <a:solidFill>
                  <a:srgbClr val="FF0000"/>
                </a:solidFill>
              </a:rPr>
              <a:t>At age 21, Olivia called and asked for help. We got her wait-listed at an in-patient treatment program; she was supposed to call daily to check for an opening. But Olivia stopped calling, thinking she could handle it herself. Three months later, she drove drunk, hit an embankment, and died the next day. </a:t>
            </a:r>
          </a:p>
          <a:p>
            <a:r>
              <a:rPr lang="en-US" i="1" dirty="0">
                <a:solidFill>
                  <a:srgbClr val="FF0000"/>
                </a:solidFill>
              </a:rPr>
              <a:t>Later I learned that the parents of one of Olivia’s closest middle school friends allowed kids to drink at home as long as no one was driving. I had no idea; I trusted other parents and put my head in the sand; I never wanted to believe that my daughter had a drinking problem or was less than perfect.</a:t>
            </a:r>
          </a:p>
          <a:p>
            <a:r>
              <a:rPr lang="en-US" i="1" dirty="0">
                <a:solidFill>
                  <a:srgbClr val="FF0000"/>
                </a:solidFill>
              </a:rPr>
              <a:t>Losing Olivia changed our family forever. The simplest things you take for granted become a monumental event, like setting the kitchen table, just holding that extra plate in your hand.</a:t>
            </a:r>
          </a:p>
          <a:p>
            <a:r>
              <a:rPr lang="en-US" i="1" dirty="0">
                <a:solidFill>
                  <a:srgbClr val="FF0000"/>
                </a:solidFill>
              </a:rPr>
              <a:t>I share her story because if one person chooses not to go down that same path, then Olivia’s life and death have purpose. That gives me comfort.</a:t>
            </a:r>
          </a:p>
          <a:p>
            <a:r>
              <a:rPr lang="en-US" dirty="0"/>
              <a:t> </a:t>
            </a:r>
          </a:p>
          <a:p>
            <a:pPr defTabSz="915406" eaLnBrk="1" hangingPunct="1">
              <a:spcBef>
                <a:spcPct val="0"/>
              </a:spcBef>
              <a:defRPr/>
            </a:pPr>
            <a:endParaRPr lang="en-US" dirty="0"/>
          </a:p>
          <a:p>
            <a:pPr defTabSz="915406" eaLnBrk="1" hangingPunct="1">
              <a:spcBef>
                <a:spcPct val="0"/>
              </a:spcBef>
              <a:defRPr/>
            </a:pPr>
            <a:r>
              <a:rPr lang="en-US" dirty="0"/>
              <a:t>Olivia and countless others who have died and been injured as a result of underage drinking and drunk and drugged driving are the reasons why I am here with you today, and why MADD continues to work to save lives until there are no more victims. </a:t>
            </a:r>
            <a:r>
              <a:rPr lang="en-US" sz="1600" dirty="0">
                <a:solidFill>
                  <a:srgbClr val="FF0000"/>
                </a:solidFill>
              </a:rPr>
              <a:t>Whether your child is in high school or middle school, it is so very important for parents to have critical conversations with their kids about alcohol.</a:t>
            </a:r>
          </a:p>
          <a:p>
            <a:pPr eaLnBrk="1" hangingPunct="1">
              <a:spcBef>
                <a:spcPct val="0"/>
              </a:spcBef>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D511CB6-664B-4A15-98CA-589D1864D24C}"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4297700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sz="1200" b="1" dirty="0"/>
              <a:t>To close:</a:t>
            </a:r>
          </a:p>
          <a:p>
            <a:pPr eaLnBrk="1" hangingPunct="1">
              <a:spcBef>
                <a:spcPct val="0"/>
              </a:spcBef>
            </a:pPr>
            <a:endParaRPr lang="en-US" sz="1200" b="1" dirty="0"/>
          </a:p>
          <a:p>
            <a:pPr eaLnBrk="1" hangingPunct="1">
              <a:spcBef>
                <a:spcPct val="0"/>
              </a:spcBef>
            </a:pPr>
            <a:r>
              <a:rPr lang="en-US" sz="1200" dirty="0"/>
              <a:t>First - Please take the time to </a:t>
            </a:r>
            <a:r>
              <a:rPr lang="en-US" sz="1200" b="1" dirty="0"/>
              <a:t>read your parent handbook</a:t>
            </a:r>
            <a:r>
              <a:rPr lang="en-US" sz="1200" dirty="0"/>
              <a:t>. It’s worth it and it works.</a:t>
            </a:r>
          </a:p>
          <a:p>
            <a:pPr eaLnBrk="1" hangingPunct="1">
              <a:spcBef>
                <a:spcPct val="0"/>
              </a:spcBef>
            </a:pPr>
            <a:endParaRPr lang="en-US" sz="1200" dirty="0"/>
          </a:p>
          <a:p>
            <a:pPr eaLnBrk="1" hangingPunct="1">
              <a:spcBef>
                <a:spcPct val="0"/>
              </a:spcBef>
            </a:pPr>
            <a:r>
              <a:rPr lang="en-US" sz="1200" dirty="0"/>
              <a:t>Second - If you haven’t started talking to your kids about alcohol, start now. </a:t>
            </a:r>
            <a:r>
              <a:rPr lang="en-US" sz="1200" b="1" dirty="0"/>
              <a:t>Plan to have your first conversation with your kids</a:t>
            </a:r>
            <a:r>
              <a:rPr lang="en-US" sz="1200" dirty="0"/>
              <a:t>, even tonight. </a:t>
            </a:r>
          </a:p>
          <a:p>
            <a:pPr defTabSz="915406" eaLnBrk="1" hangingPunct="1">
              <a:defRPr/>
            </a:pPr>
            <a:endParaRPr lang="en-US" sz="1200" dirty="0"/>
          </a:p>
          <a:p>
            <a:pPr defTabSz="915406" eaLnBrk="1" hangingPunct="1">
              <a:defRPr/>
            </a:pPr>
            <a:r>
              <a:rPr lang="en-US" sz="1200" dirty="0"/>
              <a:t>Third - </a:t>
            </a:r>
            <a:r>
              <a:rPr lang="en-US" sz="1200" b="1" dirty="0"/>
              <a:t>Talk early</a:t>
            </a:r>
            <a:r>
              <a:rPr lang="en-US" sz="1200" dirty="0"/>
              <a:t>, even starting at age 8 </a:t>
            </a:r>
            <a:r>
              <a:rPr lang="en-US" sz="1200" b="1" dirty="0"/>
              <a:t>and keep talking</a:t>
            </a:r>
            <a:r>
              <a:rPr lang="en-US" sz="1200" dirty="0"/>
              <a:t> through middle school and keep talking through high school! Frequency matters!</a:t>
            </a:r>
          </a:p>
          <a:p>
            <a:pPr eaLnBrk="1" hangingPunct="1"/>
            <a:endParaRPr lang="en-US" sz="1200" dirty="0">
              <a:solidFill>
                <a:srgbClr val="808080"/>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t>And finally, </a:t>
            </a:r>
            <a:r>
              <a:rPr lang="en-US" sz="1200" b="1" dirty="0"/>
              <a:t>you DO have the power to make a difference and keep your kids safe. Remember that </a:t>
            </a:r>
            <a:r>
              <a:rPr lang="en-US" sz="1200" b="1" kern="1200" dirty="0">
                <a:solidFill>
                  <a:schemeClr val="tx1"/>
                </a:solidFill>
                <a:effectLst/>
                <a:latin typeface="+mn-lt"/>
                <a:ea typeface="+mn-ea"/>
                <a:cs typeface="+mn-cs"/>
              </a:rPr>
              <a:t>Research shows students of parents who take time to talk to their student about alcohol and other drugs and intervene when they notice a problem are less likely to use alcohol and other drugs. </a:t>
            </a:r>
            <a:r>
              <a:rPr lang="en-US" sz="1200" b="1" kern="1200" baseline="30000" dirty="0">
                <a:solidFill>
                  <a:schemeClr val="tx1"/>
                </a:solidFill>
                <a:effectLst/>
                <a:latin typeface="+mn-lt"/>
                <a:ea typeface="+mn-ea"/>
                <a:cs typeface="+mn-cs"/>
              </a:rPr>
              <a:t>1</a:t>
            </a:r>
          </a:p>
          <a:p>
            <a:pPr eaLnBrk="1" hangingPunct="1"/>
            <a:endParaRPr lang="en-US" sz="1200" b="1" dirty="0"/>
          </a:p>
          <a:p>
            <a:pPr eaLnBrk="1" hangingPunct="1"/>
            <a:endParaRPr lang="en-US" sz="1200" dirty="0"/>
          </a:p>
          <a:p>
            <a:pPr eaLnBrk="1" hangingPunct="1"/>
            <a:r>
              <a:rPr lang="en-US" sz="1200" dirty="0"/>
              <a:t>Your kids are listening. What are you saying?</a:t>
            </a:r>
          </a:p>
          <a:p>
            <a:pPr eaLnBrk="1" hangingPunct="1"/>
            <a:endParaRPr lang="en-US" sz="120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baseline="30000" dirty="0">
                <a:solidFill>
                  <a:schemeClr val="tx1"/>
                </a:solidFill>
                <a:effectLst/>
                <a:latin typeface="+mn-lt"/>
                <a:ea typeface="+mn-ea"/>
                <a:cs typeface="+mn-cs"/>
              </a:rPr>
              <a:t>1 Mallett, K. A., Turrisi, R., Ray, A. E., Stapleton, J., </a:t>
            </a:r>
            <a:r>
              <a:rPr lang="en-US" sz="1200" kern="1200" baseline="30000" dirty="0" err="1">
                <a:solidFill>
                  <a:schemeClr val="tx1"/>
                </a:solidFill>
                <a:effectLst/>
                <a:latin typeface="+mn-lt"/>
                <a:ea typeface="+mn-ea"/>
                <a:cs typeface="+mn-cs"/>
              </a:rPr>
              <a:t>Abar</a:t>
            </a:r>
            <a:r>
              <a:rPr lang="en-US" sz="1200" kern="1200" baseline="30000" dirty="0">
                <a:solidFill>
                  <a:schemeClr val="tx1"/>
                </a:solidFill>
                <a:effectLst/>
                <a:latin typeface="+mn-lt"/>
                <a:ea typeface="+mn-ea"/>
                <a:cs typeface="+mn-cs"/>
              </a:rPr>
              <a:t>, C., </a:t>
            </a:r>
            <a:r>
              <a:rPr lang="en-US" sz="1200" kern="1200" baseline="30000" dirty="0" err="1">
                <a:solidFill>
                  <a:schemeClr val="tx1"/>
                </a:solidFill>
                <a:effectLst/>
                <a:latin typeface="+mn-lt"/>
                <a:ea typeface="+mn-ea"/>
                <a:cs typeface="+mn-cs"/>
              </a:rPr>
              <a:t>Mastroleo</a:t>
            </a:r>
            <a:r>
              <a:rPr lang="en-US" sz="1200" kern="1200" baseline="30000" dirty="0">
                <a:solidFill>
                  <a:schemeClr val="tx1"/>
                </a:solidFill>
                <a:effectLst/>
                <a:latin typeface="+mn-lt"/>
                <a:ea typeface="+mn-ea"/>
                <a:cs typeface="+mn-cs"/>
              </a:rPr>
              <a:t>, N. R., </a:t>
            </a:r>
            <a:r>
              <a:rPr lang="en-US" sz="1200" kern="1200" baseline="30000" dirty="0" err="1">
                <a:solidFill>
                  <a:schemeClr val="tx1"/>
                </a:solidFill>
                <a:effectLst/>
                <a:latin typeface="+mn-lt"/>
                <a:ea typeface="+mn-ea"/>
                <a:cs typeface="+mn-cs"/>
              </a:rPr>
              <a:t>Tollison</a:t>
            </a:r>
            <a:r>
              <a:rPr lang="en-US" sz="1200" kern="1200" baseline="30000" dirty="0">
                <a:solidFill>
                  <a:schemeClr val="tx1"/>
                </a:solidFill>
                <a:effectLst/>
                <a:latin typeface="+mn-lt"/>
                <a:ea typeface="+mn-ea"/>
                <a:cs typeface="+mn-cs"/>
              </a:rPr>
              <a:t>, S., </a:t>
            </a:r>
            <a:r>
              <a:rPr lang="en-US" sz="1200" kern="1200" baseline="30000" dirty="0" err="1">
                <a:solidFill>
                  <a:schemeClr val="tx1"/>
                </a:solidFill>
                <a:effectLst/>
                <a:latin typeface="+mn-lt"/>
                <a:ea typeface="+mn-ea"/>
                <a:cs typeface="+mn-cs"/>
              </a:rPr>
              <a:t>Grossbard</a:t>
            </a:r>
            <a:r>
              <a:rPr lang="en-US" sz="1200" kern="1200" baseline="30000" dirty="0">
                <a:solidFill>
                  <a:schemeClr val="tx1"/>
                </a:solidFill>
                <a:effectLst/>
                <a:latin typeface="+mn-lt"/>
                <a:ea typeface="+mn-ea"/>
                <a:cs typeface="+mn-cs"/>
              </a:rPr>
              <a:t>, J., &amp; Larimer, M.E. (2011). Do parents know best?  Examining the relationship between parenting profiles, prevention efforts, and high-risk drinking in college students. </a:t>
            </a:r>
            <a:r>
              <a:rPr lang="en-US" sz="1200" i="1" kern="1200" baseline="30000" dirty="0">
                <a:solidFill>
                  <a:schemeClr val="tx1"/>
                </a:solidFill>
                <a:effectLst/>
                <a:latin typeface="+mn-lt"/>
                <a:ea typeface="+mn-ea"/>
                <a:cs typeface="+mn-cs"/>
              </a:rPr>
              <a:t>Journal of Applied Social Psychology</a:t>
            </a:r>
            <a:r>
              <a:rPr lang="en-US" sz="1200" kern="1200" baseline="300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41</a:t>
            </a:r>
            <a:r>
              <a:rPr lang="en-US" sz="1200" kern="1200" baseline="30000" dirty="0">
                <a:solidFill>
                  <a:schemeClr val="tx1"/>
                </a:solidFill>
                <a:effectLst/>
                <a:latin typeface="+mn-lt"/>
                <a:ea typeface="+mn-ea"/>
                <a:cs typeface="+mn-cs"/>
              </a:rPr>
              <a:t>(12), 2904-2927. PMCID: PMC3791594</a:t>
            </a:r>
          </a:p>
          <a:p>
            <a:pPr eaLnBrk="1" hangingPunct="1"/>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D511CB6-664B-4A15-98CA-589D1864D24C}"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7204250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914400" rtl="0" eaLnBrk="0" fontAlgn="base" latinLnBrk="0" hangingPunct="0">
              <a:lnSpc>
                <a:spcPct val="100000"/>
              </a:lnSpc>
              <a:spcBef>
                <a:spcPct val="30000"/>
              </a:spcBef>
              <a:spcAft>
                <a:spcPct val="0"/>
              </a:spcAft>
              <a:buClrTx/>
              <a:buSzTx/>
              <a:buFontTx/>
              <a:buNone/>
              <a:tabLst/>
              <a:defRPr/>
            </a:pPr>
            <a:r>
              <a:rPr lang="en-US" dirty="0"/>
              <a:t>Scan The QR Code for Handbooks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D511CB6-664B-4A15-98CA-589D1864D24C}"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4893132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406" eaLnBrk="1" hangingPunct="1">
              <a:spcBef>
                <a:spcPct val="0"/>
              </a:spcBef>
              <a:defRPr/>
            </a:pPr>
            <a:r>
              <a:rPr lang="en-US" sz="1200" b="1" dirty="0"/>
              <a:t>Thank you for allowing me to share with you MADD’s resources to help you keep your kids safe from the dangers of underage drinking. I hope you feel more empowered to influence your teen to make wise decisions. You’re free to leave, but I will be here to answer any questions you may have.</a:t>
            </a:r>
          </a:p>
          <a:p>
            <a:pPr eaLnBrk="1" hangingPunct="1">
              <a:spcBef>
                <a:spcPct val="0"/>
              </a:spcBef>
            </a:pPr>
            <a:endParaRPr lang="en-US" sz="1200" b="1" dirty="0"/>
          </a:p>
          <a:p>
            <a:pPr eaLnBrk="1" hangingPunct="1">
              <a:spcBef>
                <a:spcPct val="0"/>
              </a:spcBef>
            </a:pPr>
            <a:r>
              <a:rPr lang="en-US" sz="1200" dirty="0"/>
              <a:t>Optional: I am now going to hand out Workshop Post-Evaluation forms. Please take the next 5 minutes to complete this evaluation so that I can continue to improve my presentation and MADD can continue to improve the program content.  When you are finished, I will collect your form and you are free to leave. I will be here if you have any additional questions.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D511CB6-664B-4A15-98CA-589D1864D24C}"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65250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Specifically addressing the prevention</a:t>
            </a:r>
            <a:r>
              <a:rPr lang="en-US" baseline="0" dirty="0"/>
              <a:t> of underage substance use, MADD recognizes that it takes both parents and children to tackle this problem and be part of the solution. We have a curriculums for youth 18 and under- Power of Me! which is designed for 4</a:t>
            </a:r>
            <a:r>
              <a:rPr lang="en-US" baseline="30000" dirty="0"/>
              <a:t>th</a:t>
            </a:r>
            <a:r>
              <a:rPr lang="en-US" baseline="0" dirty="0"/>
              <a:t> and 5</a:t>
            </a:r>
            <a:r>
              <a:rPr lang="en-US" baseline="30000" dirty="0"/>
              <a:t>th</a:t>
            </a:r>
            <a:r>
              <a:rPr lang="en-US" baseline="0" dirty="0"/>
              <a:t> graders, Power of Youth Middle School, and Power of Youth High School along with this evidence-based Power of Parents presentation.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In 2023, Power of Parents earned the esteemed title of “evidence-based” when previously it was a “research-based” program. To explain simply, that means the program was built based on solid research and, as time went on, multiple evaluations were completed to prove the effectiveness by measuring the relationship between the program and its outcomes.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D511CB6-664B-4A15-98CA-589D1864D24C}"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249225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sz="1200" dirty="0"/>
              <a:t>Nationwide is the National Presenting Sponsor of Power of Parents, without whom MADD would not have this program.  </a:t>
            </a:r>
            <a:endParaRPr lang="en-US" sz="1200" b="1" i="1"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D511CB6-664B-4A15-98CA-589D1864D24C}"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065824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851" indent="-228851" eaLnBrk="1" fontAlgn="auto" hangingPunct="1">
              <a:spcBef>
                <a:spcPts val="0"/>
              </a:spcBef>
              <a:spcAft>
                <a:spcPts val="0"/>
              </a:spcAft>
              <a:defRPr/>
            </a:pPr>
            <a:r>
              <a:rPr lang="en-US" sz="1200" dirty="0"/>
              <a:t>Today, we’re focusing on the Power of Parents program and will talk about…</a:t>
            </a:r>
          </a:p>
          <a:p>
            <a:pPr marL="228851" indent="-228851" eaLnBrk="1" fontAlgn="auto" hangingPunct="1">
              <a:spcBef>
                <a:spcPts val="0"/>
              </a:spcBef>
              <a:spcAft>
                <a:spcPts val="0"/>
              </a:spcAft>
              <a:defRPr/>
            </a:pPr>
            <a:endParaRPr lang="en-US" sz="1200" dirty="0"/>
          </a:p>
          <a:p>
            <a:pPr marL="228851" indent="-228851" eaLnBrk="1" fontAlgn="auto" hangingPunct="1">
              <a:spcBef>
                <a:spcPts val="0"/>
              </a:spcBef>
              <a:spcAft>
                <a:spcPts val="0"/>
              </a:spcAft>
              <a:buFontTx/>
              <a:buAutoNum type="arabicParenR"/>
              <a:defRPr/>
            </a:pPr>
            <a:r>
              <a:rPr lang="en-US" sz="1200" dirty="0"/>
              <a:t>The problem and consequences of underage drinking as well as cannabis use (or more commonly referred to as Marijuana use). </a:t>
            </a:r>
          </a:p>
          <a:p>
            <a:pPr marL="228851" indent="-228851" eaLnBrk="1" fontAlgn="auto" hangingPunct="1">
              <a:spcBef>
                <a:spcPts val="0"/>
              </a:spcBef>
              <a:spcAft>
                <a:spcPts val="0"/>
              </a:spcAft>
              <a:buFontTx/>
              <a:buAutoNum type="arabicParenR"/>
              <a:defRPr/>
            </a:pPr>
            <a:r>
              <a:rPr lang="en-US" sz="1200" dirty="0"/>
              <a:t>The role of teen’s friends and peers </a:t>
            </a:r>
          </a:p>
          <a:p>
            <a:pPr marL="228851" indent="-228851" eaLnBrk="1" fontAlgn="auto" hangingPunct="1">
              <a:spcBef>
                <a:spcPts val="0"/>
              </a:spcBef>
              <a:spcAft>
                <a:spcPts val="0"/>
              </a:spcAft>
              <a:buFontTx/>
              <a:buAutoNum type="arabicParenR"/>
              <a:defRPr/>
            </a:pPr>
            <a:r>
              <a:rPr lang="en-US" sz="1200" dirty="0"/>
              <a:t>The role of adults </a:t>
            </a:r>
          </a:p>
          <a:p>
            <a:pPr marL="228851" indent="-228851" eaLnBrk="1" fontAlgn="auto" hangingPunct="1">
              <a:spcBef>
                <a:spcPts val="0"/>
              </a:spcBef>
              <a:spcAft>
                <a:spcPts val="0"/>
              </a:spcAft>
              <a:buFontTx/>
              <a:buAutoNum type="arabicParenR"/>
              <a:defRPr/>
            </a:pPr>
            <a:r>
              <a:rPr lang="en-US" sz="1200" dirty="0"/>
              <a:t>The role of parents </a:t>
            </a:r>
          </a:p>
          <a:p>
            <a:pPr marL="228851" indent="-228851" eaLnBrk="1" fontAlgn="auto" hangingPunct="1">
              <a:spcBef>
                <a:spcPts val="0"/>
              </a:spcBef>
              <a:spcAft>
                <a:spcPts val="0"/>
              </a:spcAft>
              <a:buFontTx/>
              <a:buAutoNum type="arabicParenR"/>
              <a:defRPr/>
            </a:pPr>
            <a:r>
              <a:rPr lang="en-US" sz="1200" dirty="0"/>
              <a:t>And what you can do today, tomorrow, and in the future to keep your kids safe.</a:t>
            </a:r>
          </a:p>
          <a:p>
            <a:pPr eaLnBrk="1" fontAlgn="auto" hangingPunct="1">
              <a:spcBef>
                <a:spcPts val="0"/>
              </a:spcBef>
              <a:spcAft>
                <a:spcPts val="0"/>
              </a:spcAft>
              <a:defRPr/>
            </a:pPr>
            <a:endParaRPr lang="en-US" sz="1200" dirty="0"/>
          </a:p>
          <a:p>
            <a:pPr eaLnBrk="1" fontAlgn="auto" hangingPunct="1">
              <a:spcBef>
                <a:spcPts val="0"/>
              </a:spcBef>
              <a:spcAft>
                <a:spcPts val="0"/>
              </a:spcAft>
              <a:defRPr/>
            </a:pPr>
            <a:r>
              <a:rPr lang="en-US" sz="1200" dirty="0"/>
              <a:t>To be respectful of your time, please hold your thoughts and questions until the end. I am happy to stay afterwards and would love to hear from you.</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D511CB6-664B-4A15-98CA-589D1864D24C}"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993373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BEFBD3D-4E2B-4680-A4FA-132A8171C4D9}"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107523" name="Rectangle 2"/>
          <p:cNvSpPr>
            <a:spLocks noGrp="1" noRot="1" noChangeAspect="1" noChangeArrowheads="1" noTextEdit="1"/>
          </p:cNvSpPr>
          <p:nvPr>
            <p:ph type="sldImg"/>
          </p:nvPr>
        </p:nvSpPr>
        <p:spPr bwMode="auto">
          <a:xfrm>
            <a:off x="407988" y="696913"/>
            <a:ext cx="6203950" cy="3490912"/>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752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100" dirty="0"/>
              <a:t>Parents often rank drugs as more dangerous than alcohol. However, </a:t>
            </a:r>
            <a:r>
              <a:rPr lang="en-US" sz="1100" b="1" dirty="0"/>
              <a:t>alcohol is a drug, and the drug </a:t>
            </a:r>
            <a:r>
              <a:rPr lang="en-US" sz="1100" b="1"/>
              <a:t>that is most </a:t>
            </a:r>
            <a:r>
              <a:rPr lang="en-US" sz="1100" b="1" dirty="0"/>
              <a:t>commonly used by youth.</a:t>
            </a:r>
            <a:r>
              <a:rPr lang="en-US" sz="1600" dirty="0"/>
              <a:t>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600" b="1" dirty="0"/>
          </a:p>
          <a:p>
            <a:pPr marL="0" marR="0" lvl="0" indent="0" algn="l" defTabSz="914400" rtl="0" eaLnBrk="1" fontAlgn="base" latinLnBrk="0" hangingPunct="1">
              <a:lnSpc>
                <a:spcPct val="100000"/>
              </a:lnSpc>
              <a:spcBef>
                <a:spcPct val="0"/>
              </a:spcBef>
              <a:spcAft>
                <a:spcPct val="0"/>
              </a:spcAft>
              <a:buClrTx/>
              <a:buSzTx/>
              <a:buFontTx/>
              <a:buNone/>
              <a:tabLst/>
              <a:defRPr/>
            </a:pPr>
            <a:r>
              <a:rPr lang="en-US" sz="1600" b="1" dirty="0"/>
              <a:t>1.Underage drinking kills 4,300 youth every year, and alcohol is more used among youth than cannabis or any other illicit drug combined.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600" b="1" dirty="0"/>
          </a:p>
          <a:p>
            <a:pPr marL="0" marR="0" lvl="0" indent="0" algn="l" defTabSz="914400" rtl="0" eaLnBrk="1" fontAlgn="base" latinLnBrk="0" hangingPunct="1">
              <a:lnSpc>
                <a:spcPct val="100000"/>
              </a:lnSpc>
              <a:spcBef>
                <a:spcPct val="0"/>
              </a:spcBef>
              <a:spcAft>
                <a:spcPct val="0"/>
              </a:spcAft>
              <a:buClrTx/>
              <a:buSzTx/>
              <a:buFontTx/>
              <a:buNone/>
              <a:tabLst/>
              <a:defRPr/>
            </a:pPr>
            <a:r>
              <a:rPr lang="en-US" sz="1600" b="1" dirty="0"/>
              <a:t>2.Studies show that children are weighing the pros and cons of drinking as early as age 8.</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600" b="1" dirty="0"/>
          </a:p>
          <a:p>
            <a:pPr marL="0" marR="0" lvl="0" indent="0" algn="l" defTabSz="914400" rtl="0" eaLnBrk="1" fontAlgn="base" latinLnBrk="0" hangingPunct="1">
              <a:lnSpc>
                <a:spcPct val="100000"/>
              </a:lnSpc>
              <a:spcBef>
                <a:spcPct val="0"/>
              </a:spcBef>
              <a:spcAft>
                <a:spcPct val="0"/>
              </a:spcAft>
              <a:buClrTx/>
              <a:buSzTx/>
              <a:buFontTx/>
              <a:buNone/>
              <a:tabLst/>
              <a:defRPr/>
            </a:pPr>
            <a:r>
              <a:rPr lang="en-US" sz="1600" b="1" dirty="0"/>
              <a:t>3. If we wait until they're in college to have these conversations, we've waited too long.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600" b="1" dirty="0"/>
          </a:p>
          <a:p>
            <a:pPr marL="0" marR="0" lvl="0" indent="0" algn="l" defTabSz="914400" rtl="0" eaLnBrk="1" fontAlgn="base" latinLnBrk="0" hangingPunct="1">
              <a:lnSpc>
                <a:spcPct val="100000"/>
              </a:lnSpc>
              <a:spcBef>
                <a:spcPct val="0"/>
              </a:spcBef>
              <a:spcAft>
                <a:spcPct val="0"/>
              </a:spcAft>
              <a:buClrTx/>
              <a:buSzTx/>
              <a:buFontTx/>
              <a:buNone/>
              <a:tabLst/>
              <a:defRPr/>
            </a:pPr>
            <a:r>
              <a:rPr lang="en-US" sz="1600" b="1" dirty="0"/>
              <a:t>4. National surveys show that the earlier someone becomes intoxicated, the higher the Chances  of developing an alcohol dependence in college, which can lead to decisions like drinking after driving, riding with an impaired driver, or having unplanned, unprotected sex after drinking. </a:t>
            </a:r>
            <a:r>
              <a:rPr lang="en-US" sz="1100" b="1" dirty="0"/>
              <a:t>The problem begins long before college.</a:t>
            </a:r>
          </a:p>
          <a:p>
            <a:pPr eaLnBrk="1" hangingPunct="1">
              <a:spcBef>
                <a:spcPct val="0"/>
              </a:spcBef>
            </a:pPr>
            <a:endParaRPr lang="en-US" sz="1100" b="1" dirty="0"/>
          </a:p>
          <a:p>
            <a:pPr eaLnBrk="1" hangingPunct="1">
              <a:spcBef>
                <a:spcPct val="0"/>
              </a:spcBef>
            </a:pPr>
            <a:endParaRPr lang="en-US" sz="1100" dirty="0"/>
          </a:p>
          <a:p>
            <a:pPr defTabSz="915406" eaLnBrk="1" hangingPunct="1">
              <a:spcBef>
                <a:spcPct val="0"/>
              </a:spcBef>
              <a:defRPr/>
            </a:pPr>
            <a:endParaRPr lang="en-US" sz="1100" dirty="0"/>
          </a:p>
          <a:p>
            <a:pPr defTabSz="915406" eaLnBrk="1" hangingPunct="1">
              <a:spcBef>
                <a:spcPct val="0"/>
              </a:spcBef>
              <a:defRPr/>
            </a:pPr>
            <a:endParaRPr lang="en-US" sz="1100" b="0" i="0" baseline="30000" dirty="0"/>
          </a:p>
          <a:p>
            <a:pPr eaLnBrk="1" hangingPunct="1">
              <a:lnSpc>
                <a:spcPct val="90000"/>
              </a:lnSpc>
              <a:spcBef>
                <a:spcPct val="0"/>
              </a:spcBef>
            </a:pPr>
            <a:endParaRPr lang="en-US" sz="1100" b="1" baseline="0" dirty="0"/>
          </a:p>
        </p:txBody>
      </p:sp>
    </p:spTree>
    <p:extLst>
      <p:ext uri="{BB962C8B-B14F-4D97-AF65-F5344CB8AC3E}">
        <p14:creationId xmlns:p14="http://schemas.microsoft.com/office/powerpoint/2010/main" val="4221551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You may be primarily concerned about alcohol and your teenager as it relates to drinking and driving; this is a valid concern, but keep in mind that two-thirds (68%) of underage drinking related deaths are due to incidents other than traffic related causes.</a:t>
            </a:r>
            <a:r>
              <a:rPr lang="en-US" sz="1200" b="1" baseline="30000" dirty="0"/>
              <a:t>1</a:t>
            </a:r>
          </a:p>
          <a:p>
            <a:endParaRPr lang="en-US" sz="1200" dirty="0"/>
          </a:p>
          <a:p>
            <a:r>
              <a:rPr lang="en-US" sz="1200" b="1" dirty="0"/>
              <a:t>(Click to reveal next graphic)</a:t>
            </a:r>
          </a:p>
          <a:p>
            <a:endParaRPr lang="en-US" sz="1200" dirty="0"/>
          </a:p>
          <a:p>
            <a:r>
              <a:rPr lang="en-US" sz="1200" dirty="0"/>
              <a:t>Alcohol contributes to deaths resulting from homicides, suicides, alcohol and other poisonings, drownings, fires and falls.</a:t>
            </a:r>
          </a:p>
          <a:p>
            <a:endParaRPr lang="en-US" sz="1200" dirty="0"/>
          </a:p>
          <a:p>
            <a:r>
              <a:rPr lang="en-US" sz="1200" b="1" dirty="0"/>
              <a:t>It is dangerous (and illegal) for teens to consume alcohol even if they are not driving. So as a parent, simply taking away the keys doesn’t take away the risks.</a:t>
            </a:r>
          </a:p>
          <a:p>
            <a:endParaRPr lang="en-US" sz="1200" b="1" dirty="0"/>
          </a:p>
          <a:p>
            <a:r>
              <a:rPr lang="en-US" sz="1200" b="0" baseline="30000" dirty="0"/>
              <a:t>1</a:t>
            </a:r>
            <a:r>
              <a:rPr lang="en-US" sz="1200" b="1" dirty="0"/>
              <a:t> </a:t>
            </a:r>
            <a:r>
              <a:rPr lang="en-US" sz="1200" b="0" dirty="0"/>
              <a:t>Mothers Against Drunk Driving analyzed 2010 data from the FBI, the National Highway Traffic Safety Administration and the Centers for Disease Control and Prevention on deaths related to underage alcohol use. It estimates that 32% of these deaths were traffic fatalities; 30% were homicides, 14% suicides, 9% alcohol poisonings and 15% other causes.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D511CB6-664B-4A15-98CA-589D1864D24C}"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009984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t>During this time, the part of the brain that controls what are considered “Executive Functions” – for example being less emotional and more comprehensible, using judgement, planning and critical thinking – is at a critical stage and is not completely developed until their early to mid 20s.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dirty="0"/>
          </a:p>
          <a:p>
            <a:pPr marL="0" marR="0">
              <a:lnSpc>
                <a:spcPct val="107000"/>
              </a:lnSpc>
              <a:spcBef>
                <a:spcPts val="0"/>
              </a:spcBef>
              <a:spcAft>
                <a:spcPts val="800"/>
              </a:spcAft>
            </a:pPr>
            <a:r>
              <a:rPr lang="en-US" sz="1200" dirty="0"/>
              <a:t>This photo is a depiction of the development of the human brain.</a:t>
            </a:r>
            <a:r>
              <a:rPr lang="en-US" sz="1200" baseline="30000" dirty="0"/>
              <a:t> </a:t>
            </a:r>
            <a:r>
              <a:rPr lang="en-US" sz="1200" dirty="0"/>
              <a:t>    You can see from left to right the development from a 5-year-old brain to a 20-year-old brain.  The different colors represent levels of maturation. You can see that 20-year-old brain is still developing. You can also see the extreme amount of development that happens from pre-teen to 20 years of age. The frontal and pre-frontal cortex (that controls judgment, planning, decision making, self- control) develops last. </a:t>
            </a:r>
          </a:p>
          <a:p>
            <a:pPr marL="0" marR="0">
              <a:lnSpc>
                <a:spcPct val="107000"/>
              </a:lnSpc>
              <a:spcBef>
                <a:spcPts val="0"/>
              </a:spcBef>
              <a:spcAft>
                <a:spcPts val="800"/>
              </a:spcAft>
            </a:pP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Here you also can see how drinking on a regular basis can damage some memory and learning capacity. The brain you see on the right is a “heavy drinker”.  The brain on the left belongs to a 15-year-old non-drinking male.  Their brains were scanned as they were preforming identical memory tasks.  You can see the brain on the left is much more active.  The color indicates areas that are working to problem-solve.  Do you notice any difference between the brain on the right and the left?  (Pause for answers) Yes, the right brain is much less active.   </a:t>
            </a:r>
          </a:p>
          <a:p>
            <a:pPr marL="0" marR="0">
              <a:lnSpc>
                <a:spcPct val="107000"/>
              </a:lnSpc>
              <a:spcBef>
                <a:spcPts val="0"/>
              </a:spcBef>
              <a:spcAft>
                <a:spcPts val="800"/>
              </a:spcAft>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Something else to notice is that the heavy drinker was two weeks alcohol free at the time of the scan, which shows alcohol can have a lasting effect on the brain.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D511CB6-664B-4A15-98CA-589D1864D24C}"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475343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sz="1200" dirty="0"/>
              <a:t>Parents worry about peers giving their kids alcohol or a group of friends applying social pressure to their kid to drink. Research shows that the larger issue relates to an over inflated perception that “Everyone is Drinking”. </a:t>
            </a:r>
            <a:r>
              <a:rPr lang="en-US" sz="1200" kern="0" dirty="0">
                <a:solidFill>
                  <a:srgbClr val="808080"/>
                </a:solidFill>
                <a:latin typeface="Helvetica Neue Medium" panose="02000503000000020004"/>
                <a:ea typeface="+mn-ea"/>
                <a:cs typeface="+mn-cs"/>
              </a:rPr>
              <a:t>Middle and high schoolers tend to overestimate </a:t>
            </a:r>
            <a:r>
              <a:rPr lang="en-US" sz="1200" b="1" i="1" kern="0" dirty="0">
                <a:solidFill>
                  <a:srgbClr val="808080"/>
                </a:solidFill>
                <a:latin typeface="Helvetica Neue Medium" panose="02000503000000020004"/>
                <a:ea typeface="+mn-ea"/>
                <a:cs typeface="+mn-cs"/>
              </a:rPr>
              <a:t>how many </a:t>
            </a:r>
            <a:r>
              <a:rPr lang="en-US" sz="1200" kern="0" dirty="0">
                <a:solidFill>
                  <a:srgbClr val="808080"/>
                </a:solidFill>
                <a:latin typeface="Helvetica Neue Medium" panose="02000503000000020004"/>
                <a:ea typeface="+mn-ea"/>
                <a:cs typeface="+mn-cs"/>
              </a:rPr>
              <a:t>teens drink alcohol and </a:t>
            </a:r>
            <a:r>
              <a:rPr lang="en-US" sz="1200" b="1" i="1" kern="0" dirty="0">
                <a:solidFill>
                  <a:srgbClr val="808080"/>
                </a:solidFill>
                <a:latin typeface="Helvetica Neue Medium" panose="02000503000000020004"/>
              </a:rPr>
              <a:t>how much </a:t>
            </a:r>
            <a:r>
              <a:rPr lang="en-US" sz="1200" kern="0" dirty="0">
                <a:solidFill>
                  <a:srgbClr val="808080"/>
                </a:solidFill>
                <a:latin typeface="Helvetica Neue Medium" panose="02000503000000020004"/>
              </a:rPr>
              <a:t>alcohol drinking is done by their friends/peers.  </a:t>
            </a:r>
            <a:r>
              <a:rPr lang="en-US" sz="1200" dirty="0"/>
              <a:t>These misperceptions can lead to the belief that it’s normal to drink underage, and you must drink to fit in, and this ultimately leads to more teen drinking. </a:t>
            </a:r>
          </a:p>
          <a:p>
            <a:pPr marL="0" marR="0" lvl="0" indent="0" algn="l" defTabSz="914400" rtl="0" eaLnBrk="1" fontAlgn="base" latinLnBrk="0" hangingPunct="1">
              <a:lnSpc>
                <a:spcPct val="90000"/>
              </a:lnSpc>
              <a:spcBef>
                <a:spcPct val="0"/>
              </a:spcBef>
              <a:spcAft>
                <a:spcPct val="0"/>
              </a:spcAft>
              <a:buClrTx/>
              <a:buSzTx/>
              <a:buFontTx/>
              <a:buNone/>
              <a:tabLst/>
              <a:defRPr/>
            </a:pPr>
            <a:endParaRPr lang="en-US" sz="1200" dirty="0"/>
          </a:p>
          <a:p>
            <a:pPr marL="0" marR="0" lvl="0" indent="0" algn="l" defTabSz="914400" rtl="0" eaLnBrk="1" fontAlgn="base" latinLnBrk="0" hangingPunct="1">
              <a:lnSpc>
                <a:spcPct val="90000"/>
              </a:lnSpc>
              <a:spcBef>
                <a:spcPct val="0"/>
              </a:spcBef>
              <a:spcAft>
                <a:spcPct val="0"/>
              </a:spcAft>
              <a:buClrTx/>
              <a:buSzTx/>
              <a:buFontTx/>
              <a:buNone/>
              <a:tabLst/>
              <a:defRPr/>
            </a:pPr>
            <a:r>
              <a:rPr lang="en-US" sz="1200" dirty="0"/>
              <a:t>25% of eighth graders have tried alcohol and 1 out of 8 teens binge drinks; this means THE MAJORITY OF STUDENTS DON’T EVEN DRINK. </a:t>
            </a:r>
          </a:p>
          <a:p>
            <a:pPr eaLnBrk="1" hangingPunct="1">
              <a:lnSpc>
                <a:spcPct val="90000"/>
              </a:lnSpc>
              <a:spcBef>
                <a:spcPct val="0"/>
              </a:spcBef>
            </a:pPr>
            <a:endParaRPr lang="en-US" sz="1200" dirty="0"/>
          </a:p>
          <a:p>
            <a:pPr eaLnBrk="1" hangingPunct="1">
              <a:lnSpc>
                <a:spcPct val="90000"/>
              </a:lnSpc>
              <a:spcBef>
                <a:spcPct val="0"/>
              </a:spcBef>
            </a:pPr>
            <a:r>
              <a:rPr lang="en-US" sz="1200" dirty="0"/>
              <a:t>Parents will never know who their Teens are being around 24 -7. Parents need to redirect and focus on what the real problem is correcting misinformation and changing our kids’ perceptions as well.  Teens may know the potential risks of drinking and using cannabis but believe “Nothing Bad will happen to me. ”because my friends look find. Do not assume that giving information or statistics is enough to convince your teen not to drink or use cannabis.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D511CB6-664B-4A15-98CA-589D1864D24C}"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5181965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A close up of a card&#10;&#10;Description automatically generated">
            <a:extLst>
              <a:ext uri="{FF2B5EF4-FFF2-40B4-BE49-F238E27FC236}">
                <a16:creationId xmlns:a16="http://schemas.microsoft.com/office/drawing/2014/main" id="{F6A03B0C-34E7-9448-935B-78D044AFBC8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3F41FB3C-519D-7948-B242-28470AF694B8}"/>
              </a:ext>
            </a:extLst>
          </p:cNvPr>
          <p:cNvSpPr txBox="1"/>
          <p:nvPr userDrawn="1"/>
        </p:nvSpPr>
        <p:spPr>
          <a:xfrm>
            <a:off x="5916507" y="2293620"/>
            <a:ext cx="5858933" cy="1785104"/>
          </a:xfrm>
          <a:prstGeom prst="rect">
            <a:avLst/>
          </a:prstGeom>
          <a:noFill/>
        </p:spPr>
        <p:txBody>
          <a:bodyPr wrap="square" rtlCol="0">
            <a:spAutoFit/>
          </a:bodyPr>
          <a:lstStyle/>
          <a:p>
            <a:pPr defTabSz="457200" fontAlgn="auto">
              <a:lnSpc>
                <a:spcPts val="2400"/>
              </a:lnSpc>
              <a:spcBef>
                <a:spcPts val="0"/>
              </a:spcBef>
              <a:spcAft>
                <a:spcPts val="1200"/>
              </a:spcAft>
              <a:defRPr/>
            </a:pPr>
            <a:r>
              <a:rPr lang="en-US" sz="2800" cap="all" dirty="0">
                <a:solidFill>
                  <a:prstClr val="white"/>
                </a:solidFill>
                <a:latin typeface="Helvetica Neue Light" panose="02000403000000020004" pitchFamily="2" charset="0"/>
                <a:ea typeface="Helvetica Neue Light" panose="02000403000000020004" pitchFamily="2" charset="0"/>
              </a:rPr>
              <a:t>Talking With Your</a:t>
            </a:r>
          </a:p>
          <a:p>
            <a:pPr defTabSz="457200" fontAlgn="auto">
              <a:lnSpc>
                <a:spcPts val="2400"/>
              </a:lnSpc>
              <a:spcBef>
                <a:spcPts val="0"/>
              </a:spcBef>
              <a:spcAft>
                <a:spcPts val="1200"/>
              </a:spcAft>
              <a:defRPr/>
            </a:pPr>
            <a:r>
              <a:rPr lang="en-US" sz="2800" b="1" i="1" cap="all" dirty="0">
                <a:solidFill>
                  <a:prstClr val="white"/>
                </a:solidFill>
                <a:latin typeface="Helvetica Neue" panose="02000503000000020004" pitchFamily="2" charset="0"/>
                <a:ea typeface="Helvetica Neue" panose="02000503000000020004" pitchFamily="2" charset="0"/>
                <a:cs typeface="Helvetica Neue" panose="02000503000000020004" pitchFamily="2" charset="0"/>
              </a:rPr>
              <a:t>MIDDLE Schooler</a:t>
            </a:r>
          </a:p>
          <a:p>
            <a:pPr defTabSz="457200" fontAlgn="auto">
              <a:lnSpc>
                <a:spcPts val="2400"/>
              </a:lnSpc>
              <a:spcBef>
                <a:spcPts val="0"/>
              </a:spcBef>
              <a:spcAft>
                <a:spcPts val="1200"/>
              </a:spcAft>
              <a:defRPr/>
            </a:pPr>
            <a:r>
              <a:rPr lang="en-US" sz="2800" b="1" i="1" cap="all" dirty="0">
                <a:solidFill>
                  <a:prstClr val="white"/>
                </a:solidFill>
                <a:latin typeface="Helvetica Neue" panose="02000503000000020004" pitchFamily="2" charset="0"/>
                <a:ea typeface="Helvetica Neue" panose="02000503000000020004" pitchFamily="2" charset="0"/>
                <a:cs typeface="Helvetica Neue" panose="02000503000000020004" pitchFamily="2" charset="0"/>
              </a:rPr>
              <a:t>&amp; High Schooler</a:t>
            </a:r>
          </a:p>
          <a:p>
            <a:pPr defTabSz="457200" fontAlgn="auto">
              <a:lnSpc>
                <a:spcPts val="2400"/>
              </a:lnSpc>
              <a:spcBef>
                <a:spcPts val="0"/>
              </a:spcBef>
              <a:spcAft>
                <a:spcPts val="1200"/>
              </a:spcAft>
              <a:defRPr/>
            </a:pPr>
            <a:r>
              <a:rPr lang="en-US" sz="2800" cap="all" dirty="0">
                <a:solidFill>
                  <a:prstClr val="white"/>
                </a:solidFill>
                <a:latin typeface="Helvetica Neue Light" panose="02000403000000020004" pitchFamily="2" charset="0"/>
                <a:ea typeface="Helvetica Neue Light" panose="02000403000000020004" pitchFamily="2" charset="0"/>
              </a:rPr>
              <a:t>About Alcohol</a:t>
            </a:r>
          </a:p>
        </p:txBody>
      </p:sp>
      <p:sp>
        <p:nvSpPr>
          <p:cNvPr id="11" name="Text Placeholder 10">
            <a:extLst>
              <a:ext uri="{FF2B5EF4-FFF2-40B4-BE49-F238E27FC236}">
                <a16:creationId xmlns:a16="http://schemas.microsoft.com/office/drawing/2014/main" id="{EF506846-D36F-F94A-A2F5-14CD1BB20972}"/>
              </a:ext>
            </a:extLst>
          </p:cNvPr>
          <p:cNvSpPr>
            <a:spLocks noGrp="1"/>
          </p:cNvSpPr>
          <p:nvPr>
            <p:ph type="body" sz="quarter" idx="10" hasCustomPrompt="1"/>
          </p:nvPr>
        </p:nvSpPr>
        <p:spPr>
          <a:xfrm>
            <a:off x="389467" y="5511800"/>
            <a:ext cx="6096000" cy="444500"/>
          </a:xfrm>
        </p:spPr>
        <p:txBody>
          <a:bodyPr/>
          <a:lstStyle>
            <a:lvl1pPr marL="0" indent="0">
              <a:buNone/>
              <a:defRPr lang="en-US" smtClean="0">
                <a:solidFill>
                  <a:schemeClr val="bg1"/>
                </a:solidFill>
                <a:effectLst/>
              </a:defRPr>
            </a:lvl1pPr>
          </a:lstStyle>
          <a:p>
            <a:r>
              <a:rPr lang="en-US" dirty="0">
                <a:effectLst/>
                <a:latin typeface="Gotham" pitchFamily="2" charset="0"/>
              </a:rPr>
              <a:t>Facilitator Name</a:t>
            </a:r>
          </a:p>
        </p:txBody>
      </p:sp>
      <p:sp>
        <p:nvSpPr>
          <p:cNvPr id="12" name="Text Placeholder 10">
            <a:extLst>
              <a:ext uri="{FF2B5EF4-FFF2-40B4-BE49-F238E27FC236}">
                <a16:creationId xmlns:a16="http://schemas.microsoft.com/office/drawing/2014/main" id="{12CF2E59-2D1B-6B4B-A1E4-47B218D33FB5}"/>
              </a:ext>
            </a:extLst>
          </p:cNvPr>
          <p:cNvSpPr>
            <a:spLocks noGrp="1"/>
          </p:cNvSpPr>
          <p:nvPr>
            <p:ph type="body" sz="quarter" idx="11" hasCustomPrompt="1"/>
          </p:nvPr>
        </p:nvSpPr>
        <p:spPr>
          <a:xfrm>
            <a:off x="389467" y="5943600"/>
            <a:ext cx="6096000" cy="571500"/>
          </a:xfrm>
        </p:spPr>
        <p:txBody>
          <a:bodyPr/>
          <a:lstStyle>
            <a:lvl1pPr marL="0" indent="0">
              <a:buNone/>
              <a:defRPr lang="en-US" b="1" smtClean="0">
                <a:solidFill>
                  <a:schemeClr val="bg1"/>
                </a:solidFill>
                <a:effectLst/>
              </a:defRPr>
            </a:lvl1pPr>
          </a:lstStyle>
          <a:p>
            <a:r>
              <a:rPr lang="en-US" dirty="0">
                <a:effectLst/>
                <a:latin typeface="Gotham" pitchFamily="2" charset="0"/>
              </a:rPr>
              <a:t>MADD Office</a:t>
            </a:r>
          </a:p>
        </p:txBody>
      </p:sp>
    </p:spTree>
    <p:extLst>
      <p:ext uri="{BB962C8B-B14F-4D97-AF65-F5344CB8AC3E}">
        <p14:creationId xmlns:p14="http://schemas.microsoft.com/office/powerpoint/2010/main" val="2970532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pPr defTabSz="457200"/>
            <a:fld id="{159CA506-BD8F-3849-813A-AEEF104DDB12}" type="datetimeFigureOut">
              <a:rPr lang="en-US" smtClean="0">
                <a:solidFill>
                  <a:prstClr val="black"/>
                </a:solidFill>
              </a:rPr>
              <a:pPr defTabSz="457200"/>
              <a:t>5/1/24</a:t>
            </a:fld>
            <a:endParaRPr lang="en-US">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pPr defTabSz="457200"/>
            <a:fld id="{9675AF53-D1AD-EC43-BC1E-9171F768BD06}"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1583084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pPr defTabSz="457200"/>
            <a:fld id="{159CA506-BD8F-3849-813A-AEEF104DDB12}" type="datetimeFigureOut">
              <a:rPr lang="en-US" smtClean="0">
                <a:solidFill>
                  <a:prstClr val="black"/>
                </a:solidFill>
              </a:rPr>
              <a:pPr defTabSz="457200"/>
              <a:t>5/1/24</a:t>
            </a:fld>
            <a:endParaRPr lang="en-US">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pPr defTabSz="457200"/>
            <a:fld id="{9675AF53-D1AD-EC43-BC1E-9171F768BD06}"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3414191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pPr defTabSz="457200"/>
            <a:fld id="{159CA506-BD8F-3849-813A-AEEF104DDB12}" type="datetimeFigureOut">
              <a:rPr lang="en-US" smtClean="0">
                <a:solidFill>
                  <a:prstClr val="black"/>
                </a:solidFill>
              </a:rPr>
              <a:pPr defTabSz="457200"/>
              <a:t>5/1/24</a:t>
            </a:fld>
            <a:endParaRPr lang="en-US">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pPr defTabSz="457200"/>
            <a:fld id="{9675AF53-D1AD-EC43-BC1E-9171F768BD06}"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20839077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045608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AA438-AA75-CD4F-A910-062DA0B74823}"/>
              </a:ext>
            </a:extLst>
          </p:cNvPr>
          <p:cNvSpPr>
            <a:spLocks noGrp="1"/>
          </p:cNvSpPr>
          <p:nvPr>
            <p:ph type="title"/>
          </p:nvPr>
        </p:nvSpPr>
        <p:spPr/>
        <p:txBody>
          <a:bodyPr/>
          <a:lstStyle/>
          <a:p>
            <a:r>
              <a:rPr lang="en-US"/>
              <a:t>Click to edit Master title style</a:t>
            </a:r>
          </a:p>
        </p:txBody>
      </p:sp>
      <p:sp>
        <p:nvSpPr>
          <p:cNvPr id="9" name="Text Placeholder 8">
            <a:extLst>
              <a:ext uri="{FF2B5EF4-FFF2-40B4-BE49-F238E27FC236}">
                <a16:creationId xmlns:a16="http://schemas.microsoft.com/office/drawing/2014/main" id="{BD4DE53C-4C1B-BD4D-9E8B-664C20360BEC}"/>
              </a:ext>
            </a:extLst>
          </p:cNvPr>
          <p:cNvSpPr>
            <a:spLocks noGrp="1"/>
          </p:cNvSpPr>
          <p:nvPr>
            <p:ph type="body" sz="quarter" idx="13" hasCustomPrompt="1"/>
          </p:nvPr>
        </p:nvSpPr>
        <p:spPr>
          <a:xfrm>
            <a:off x="1242485" y="1598613"/>
            <a:ext cx="8477249" cy="3213100"/>
          </a:xfrm>
        </p:spPr>
        <p:txBody>
          <a:bodyPr/>
          <a:lstStyle>
            <a:lvl1pPr marL="0" indent="0">
              <a:buNone/>
              <a:defRPr sz="1100"/>
            </a:lvl1pPr>
          </a:lstStyle>
          <a:p>
            <a:pPr lvl="0"/>
            <a:r>
              <a:rPr lang="en-US" dirty="0"/>
              <a:t>LOREN IPSUM DOLOR SIT AMET</a:t>
            </a:r>
          </a:p>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endParaRPr lang="en-US" dirty="0"/>
          </a:p>
        </p:txBody>
      </p:sp>
    </p:spTree>
    <p:extLst>
      <p:ext uri="{BB962C8B-B14F-4D97-AF65-F5344CB8AC3E}">
        <p14:creationId xmlns:p14="http://schemas.microsoft.com/office/powerpoint/2010/main" val="6670605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17818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2"/>
            <a:ext cx="2743200" cy="365125"/>
          </a:xfrm>
          <a:prstGeom prst="rect">
            <a:avLst/>
          </a:prstGeom>
        </p:spPr>
        <p:txBody>
          <a:bodyPr/>
          <a:lstStyle/>
          <a:p>
            <a:pPr defTabSz="457200"/>
            <a:fld id="{159CA506-BD8F-3849-813A-AEEF104DDB12}" type="datetimeFigureOut">
              <a:rPr lang="en-US" smtClean="0">
                <a:solidFill>
                  <a:prstClr val="black"/>
                </a:solidFill>
              </a:rPr>
              <a:pPr defTabSz="457200"/>
              <a:t>5/1/24</a:t>
            </a:fld>
            <a:endParaRPr lang="en-US">
              <a:solidFill>
                <a:prstClr val="black"/>
              </a:solidFill>
            </a:endParaRPr>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pPr defTabSz="457200"/>
            <a:endParaRPr lang="en-US">
              <a:solidFill>
                <a:prstClr val="black"/>
              </a:solidFill>
            </a:endParaRPr>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pPr defTabSz="457200"/>
            <a:fld id="{9675AF53-D1AD-EC43-BC1E-9171F768BD06}"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10640378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429458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pPr defTabSz="457200"/>
            <a:fld id="{159CA506-BD8F-3849-813A-AEEF104DDB12}" type="datetimeFigureOut">
              <a:rPr lang="en-US" smtClean="0">
                <a:solidFill>
                  <a:prstClr val="black"/>
                </a:solidFill>
              </a:rPr>
              <a:pPr defTabSz="457200"/>
              <a:t>5/1/24</a:t>
            </a:fld>
            <a:endParaRPr lang="en-US">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pPr defTabSz="457200"/>
            <a:endParaRPr lang="en-US">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pPr defTabSz="457200"/>
            <a:fld id="{9675AF53-D1AD-EC43-BC1E-9171F768BD06}"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16211873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pPr defTabSz="457200"/>
            <a:fld id="{159CA506-BD8F-3849-813A-AEEF104DDB12}" type="datetimeFigureOut">
              <a:rPr lang="en-US" smtClean="0">
                <a:solidFill>
                  <a:prstClr val="black"/>
                </a:solidFill>
              </a:rPr>
              <a:pPr defTabSz="457200"/>
              <a:t>5/1/24</a:t>
            </a:fld>
            <a:endParaRPr lang="en-US">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pPr defTabSz="457200"/>
            <a:fld id="{9675AF53-D1AD-EC43-BC1E-9171F768BD06}"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1616297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3" descr="A picture containing man, sign, holding, player&#10;&#10;Description automatically generated">
            <a:extLst>
              <a:ext uri="{FF2B5EF4-FFF2-40B4-BE49-F238E27FC236}">
                <a16:creationId xmlns:a16="http://schemas.microsoft.com/office/drawing/2014/main" id="{B17E6598-8EBA-5C41-BFA8-1FC75174FC0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Text Placeholder 10">
            <a:extLst>
              <a:ext uri="{FF2B5EF4-FFF2-40B4-BE49-F238E27FC236}">
                <a16:creationId xmlns:a16="http://schemas.microsoft.com/office/drawing/2014/main" id="{8A6AD71B-EFCC-834B-847C-A4BE1A419912}"/>
              </a:ext>
            </a:extLst>
          </p:cNvPr>
          <p:cNvSpPr>
            <a:spLocks noGrp="1"/>
          </p:cNvSpPr>
          <p:nvPr>
            <p:ph type="body" sz="quarter" idx="13" hasCustomPrompt="1"/>
          </p:nvPr>
        </p:nvSpPr>
        <p:spPr>
          <a:xfrm>
            <a:off x="1857484" y="5006975"/>
            <a:ext cx="4546600" cy="342900"/>
          </a:xfrm>
        </p:spPr>
        <p:txBody>
          <a:bodyPr anchor="ctr">
            <a:normAutofit/>
          </a:bodyPr>
          <a:lstStyle>
            <a:lvl1pPr marL="0" indent="0">
              <a:buNone/>
              <a:defRPr sz="1600" b="0" i="0">
                <a:solidFill>
                  <a:schemeClr val="bg1"/>
                </a:solidFill>
                <a:latin typeface="Gotham-Light" pitchFamily="2" charset="0"/>
                <a:ea typeface="Helvetica Neue Light" panose="02000403000000020004" pitchFamily="2" charset="0"/>
              </a:defRPr>
            </a:lvl1pPr>
          </a:lstStyle>
          <a:p>
            <a:pPr lvl="0"/>
            <a:r>
              <a:rPr lang="en-US" dirty="0"/>
              <a:t>Name</a:t>
            </a:r>
          </a:p>
        </p:txBody>
      </p:sp>
      <p:sp>
        <p:nvSpPr>
          <p:cNvPr id="12" name="Text Placeholder 10">
            <a:extLst>
              <a:ext uri="{FF2B5EF4-FFF2-40B4-BE49-F238E27FC236}">
                <a16:creationId xmlns:a16="http://schemas.microsoft.com/office/drawing/2014/main" id="{EAFDBDDB-16FA-4446-BAC9-0BAFEF1DB93E}"/>
              </a:ext>
            </a:extLst>
          </p:cNvPr>
          <p:cNvSpPr>
            <a:spLocks noGrp="1"/>
          </p:cNvSpPr>
          <p:nvPr>
            <p:ph type="body" sz="quarter" idx="14" hasCustomPrompt="1"/>
          </p:nvPr>
        </p:nvSpPr>
        <p:spPr>
          <a:xfrm>
            <a:off x="1538441" y="5425719"/>
            <a:ext cx="4546600" cy="342900"/>
          </a:xfrm>
        </p:spPr>
        <p:txBody>
          <a:bodyPr anchor="ctr">
            <a:normAutofit/>
          </a:bodyPr>
          <a:lstStyle>
            <a:lvl1pPr marL="0" indent="0">
              <a:buNone/>
              <a:defRPr sz="1600" b="0" i="0">
                <a:solidFill>
                  <a:schemeClr val="bg1"/>
                </a:solidFill>
                <a:latin typeface="Gotham-Light" pitchFamily="2" charset="0"/>
                <a:ea typeface="Helvetica Neue Light" panose="02000403000000020004" pitchFamily="2" charset="0"/>
              </a:defRPr>
            </a:lvl1pPr>
          </a:lstStyle>
          <a:p>
            <a:pPr lvl="0"/>
            <a:r>
              <a:rPr lang="en-US" dirty="0"/>
              <a:t>Phone</a:t>
            </a:r>
          </a:p>
        </p:txBody>
      </p:sp>
      <p:sp>
        <p:nvSpPr>
          <p:cNvPr id="13" name="Text Placeholder 10">
            <a:extLst>
              <a:ext uri="{FF2B5EF4-FFF2-40B4-BE49-F238E27FC236}">
                <a16:creationId xmlns:a16="http://schemas.microsoft.com/office/drawing/2014/main" id="{E35892FB-A579-E74B-8C26-416F1836E289}"/>
              </a:ext>
            </a:extLst>
          </p:cNvPr>
          <p:cNvSpPr>
            <a:spLocks noGrp="1"/>
          </p:cNvSpPr>
          <p:nvPr>
            <p:ph type="body" sz="quarter" idx="15" hasCustomPrompt="1"/>
          </p:nvPr>
        </p:nvSpPr>
        <p:spPr>
          <a:xfrm>
            <a:off x="1401709" y="5870100"/>
            <a:ext cx="4546600" cy="329013"/>
          </a:xfrm>
        </p:spPr>
        <p:txBody>
          <a:bodyPr anchor="ctr">
            <a:normAutofit/>
          </a:bodyPr>
          <a:lstStyle>
            <a:lvl1pPr marL="0" indent="0">
              <a:buNone/>
              <a:defRPr sz="1600" b="0" i="0">
                <a:solidFill>
                  <a:schemeClr val="bg1"/>
                </a:solidFill>
                <a:latin typeface="Gotham-Light" pitchFamily="2" charset="0"/>
                <a:ea typeface="Helvetica Neue Light" panose="02000403000000020004" pitchFamily="2" charset="0"/>
              </a:defRPr>
            </a:lvl1pPr>
          </a:lstStyle>
          <a:p>
            <a:pPr lvl="0"/>
            <a:r>
              <a:rPr lang="en-US" dirty="0"/>
              <a:t>Email</a:t>
            </a:r>
          </a:p>
        </p:txBody>
      </p:sp>
      <p:sp>
        <p:nvSpPr>
          <p:cNvPr id="14" name="Text Placeholder 10">
            <a:extLst>
              <a:ext uri="{FF2B5EF4-FFF2-40B4-BE49-F238E27FC236}">
                <a16:creationId xmlns:a16="http://schemas.microsoft.com/office/drawing/2014/main" id="{04A97160-58B6-684F-9ADC-AEB0D38A9247}"/>
              </a:ext>
            </a:extLst>
          </p:cNvPr>
          <p:cNvSpPr>
            <a:spLocks noGrp="1"/>
          </p:cNvSpPr>
          <p:nvPr>
            <p:ph type="body" sz="quarter" idx="16" hasCustomPrompt="1"/>
          </p:nvPr>
        </p:nvSpPr>
        <p:spPr>
          <a:xfrm>
            <a:off x="1128244" y="6288844"/>
            <a:ext cx="4546600" cy="342900"/>
          </a:xfrm>
        </p:spPr>
        <p:txBody>
          <a:bodyPr anchor="ctr">
            <a:normAutofit/>
          </a:bodyPr>
          <a:lstStyle>
            <a:lvl1pPr marL="0" indent="0">
              <a:buNone/>
              <a:defRPr sz="1600" b="0" i="0">
                <a:solidFill>
                  <a:schemeClr val="bg1"/>
                </a:solidFill>
                <a:latin typeface="Gotham-Light" pitchFamily="2" charset="0"/>
                <a:ea typeface="Helvetica Neue Light" panose="02000403000000020004" pitchFamily="2" charset="0"/>
              </a:defRPr>
            </a:lvl1pPr>
          </a:lstStyle>
          <a:p>
            <a:pPr lvl="0"/>
            <a:r>
              <a:rPr lang="en-US" dirty="0" err="1"/>
              <a:t>Url</a:t>
            </a:r>
            <a:endParaRPr lang="en-US" dirty="0"/>
          </a:p>
        </p:txBody>
      </p:sp>
    </p:spTree>
    <p:extLst>
      <p:ext uri="{BB962C8B-B14F-4D97-AF65-F5344CB8AC3E}">
        <p14:creationId xmlns:p14="http://schemas.microsoft.com/office/powerpoint/2010/main" val="9947750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pPr defTabSz="457200"/>
            <a:fld id="{159CA506-BD8F-3849-813A-AEEF104DDB12}" type="datetimeFigureOut">
              <a:rPr lang="en-US" smtClean="0">
                <a:solidFill>
                  <a:prstClr val="black"/>
                </a:solidFill>
              </a:rPr>
              <a:pPr defTabSz="457200"/>
              <a:t>5/1/24</a:t>
            </a:fld>
            <a:endParaRPr lang="en-US">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pPr defTabSz="457200"/>
            <a:fld id="{9675AF53-D1AD-EC43-BC1E-9171F768BD06}"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32511693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pPr defTabSz="457200"/>
            <a:fld id="{159CA506-BD8F-3849-813A-AEEF104DDB12}" type="datetimeFigureOut">
              <a:rPr lang="en-US" smtClean="0">
                <a:solidFill>
                  <a:prstClr val="black"/>
                </a:solidFill>
              </a:rPr>
              <a:pPr defTabSz="457200"/>
              <a:t>5/1/24</a:t>
            </a:fld>
            <a:endParaRPr lang="en-US">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pPr defTabSz="457200"/>
            <a:fld id="{9675AF53-D1AD-EC43-BC1E-9171F768BD06}"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3136273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pPr defTabSz="457200"/>
            <a:fld id="{159CA506-BD8F-3849-813A-AEEF104DDB12}" type="datetimeFigureOut">
              <a:rPr lang="en-US" smtClean="0">
                <a:solidFill>
                  <a:prstClr val="black"/>
                </a:solidFill>
              </a:rPr>
              <a:pPr defTabSz="457200"/>
              <a:t>5/1/24</a:t>
            </a:fld>
            <a:endParaRPr lang="en-US">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pPr defTabSz="457200"/>
            <a:fld id="{9675AF53-D1AD-EC43-BC1E-9171F768BD06}"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2649104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72992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AA438-AA75-CD4F-A910-062DA0B74823}"/>
              </a:ext>
            </a:extLst>
          </p:cNvPr>
          <p:cNvSpPr>
            <a:spLocks noGrp="1"/>
          </p:cNvSpPr>
          <p:nvPr>
            <p:ph type="title"/>
          </p:nvPr>
        </p:nvSpPr>
        <p:spPr/>
        <p:txBody>
          <a:bodyPr/>
          <a:lstStyle/>
          <a:p>
            <a:r>
              <a:rPr lang="en-US"/>
              <a:t>Click to edit Master title style</a:t>
            </a:r>
          </a:p>
        </p:txBody>
      </p:sp>
      <p:sp>
        <p:nvSpPr>
          <p:cNvPr id="9" name="Text Placeholder 8">
            <a:extLst>
              <a:ext uri="{FF2B5EF4-FFF2-40B4-BE49-F238E27FC236}">
                <a16:creationId xmlns:a16="http://schemas.microsoft.com/office/drawing/2014/main" id="{BD4DE53C-4C1B-BD4D-9E8B-664C20360BEC}"/>
              </a:ext>
            </a:extLst>
          </p:cNvPr>
          <p:cNvSpPr>
            <a:spLocks noGrp="1"/>
          </p:cNvSpPr>
          <p:nvPr>
            <p:ph type="body" sz="quarter" idx="13" hasCustomPrompt="1"/>
          </p:nvPr>
        </p:nvSpPr>
        <p:spPr>
          <a:xfrm>
            <a:off x="1242485" y="1598613"/>
            <a:ext cx="8477249" cy="3213100"/>
          </a:xfrm>
        </p:spPr>
        <p:txBody>
          <a:bodyPr/>
          <a:lstStyle>
            <a:lvl1pPr marL="0" indent="0">
              <a:buNone/>
              <a:defRPr sz="1100"/>
            </a:lvl1pPr>
          </a:lstStyle>
          <a:p>
            <a:pPr lvl="0"/>
            <a:r>
              <a:rPr lang="en-US" dirty="0"/>
              <a:t>LOREN IPSUM DOLOR SIT AMET</a:t>
            </a:r>
          </a:p>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endParaRPr lang="en-US" dirty="0"/>
          </a:p>
        </p:txBody>
      </p:sp>
    </p:spTree>
    <p:extLst>
      <p:ext uri="{BB962C8B-B14F-4D97-AF65-F5344CB8AC3E}">
        <p14:creationId xmlns:p14="http://schemas.microsoft.com/office/powerpoint/2010/main" val="3449770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8692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2"/>
            <a:ext cx="2743200" cy="365125"/>
          </a:xfrm>
          <a:prstGeom prst="rect">
            <a:avLst/>
          </a:prstGeom>
        </p:spPr>
        <p:txBody>
          <a:bodyPr/>
          <a:lstStyle/>
          <a:p>
            <a:pPr defTabSz="457200"/>
            <a:fld id="{159CA506-BD8F-3849-813A-AEEF104DDB12}" type="datetimeFigureOut">
              <a:rPr lang="en-US" smtClean="0">
                <a:solidFill>
                  <a:prstClr val="black"/>
                </a:solidFill>
              </a:rPr>
              <a:pPr defTabSz="457200"/>
              <a:t>5/1/24</a:t>
            </a:fld>
            <a:endParaRPr lang="en-US">
              <a:solidFill>
                <a:prstClr val="black"/>
              </a:solidFill>
            </a:endParaRPr>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pPr defTabSz="457200"/>
            <a:endParaRPr lang="en-US">
              <a:solidFill>
                <a:prstClr val="black"/>
              </a:solidFill>
            </a:endParaRPr>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pPr defTabSz="457200"/>
            <a:fld id="{9675AF53-D1AD-EC43-BC1E-9171F768BD06}"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3699215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324077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pPr defTabSz="457200"/>
            <a:fld id="{159CA506-BD8F-3849-813A-AEEF104DDB12}" type="datetimeFigureOut">
              <a:rPr lang="en-US" smtClean="0">
                <a:solidFill>
                  <a:prstClr val="black"/>
                </a:solidFill>
              </a:rPr>
              <a:pPr defTabSz="457200"/>
              <a:t>5/1/24</a:t>
            </a:fld>
            <a:endParaRPr lang="en-US">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pPr defTabSz="457200"/>
            <a:endParaRPr lang="en-US">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pPr defTabSz="457200"/>
            <a:fld id="{9675AF53-D1AD-EC43-BC1E-9171F768BD06}"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1785182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pPr defTabSz="457200"/>
            <a:fld id="{159CA506-BD8F-3849-813A-AEEF104DDB12}" type="datetimeFigureOut">
              <a:rPr lang="en-US" smtClean="0">
                <a:solidFill>
                  <a:prstClr val="black"/>
                </a:solidFill>
              </a:rPr>
              <a:pPr defTabSz="457200"/>
              <a:t>5/1/24</a:t>
            </a:fld>
            <a:endParaRPr lang="en-US">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pPr defTabSz="457200"/>
            <a:fld id="{9675AF53-D1AD-EC43-BC1E-9171F768BD06}"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589309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5.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picture containing flower, bird&#10;&#10;Description automatically generated">
            <a:extLst>
              <a:ext uri="{FF2B5EF4-FFF2-40B4-BE49-F238E27FC236}">
                <a16:creationId xmlns:a16="http://schemas.microsoft.com/office/drawing/2014/main" id="{24730156-6FD8-AD4E-AA9A-B92AFBDEDCE9}"/>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234297" y="582770"/>
            <a:ext cx="10515600" cy="56181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close up of text on a black background&#10;&#10;Description automatically generated">
            <a:extLst>
              <a:ext uri="{FF2B5EF4-FFF2-40B4-BE49-F238E27FC236}">
                <a16:creationId xmlns:a16="http://schemas.microsoft.com/office/drawing/2014/main" id="{43F8433E-6FF1-BD44-9D69-1EAC0F32D5A8}"/>
              </a:ext>
            </a:extLst>
          </p:cNvPr>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10749897" y="6207527"/>
            <a:ext cx="1022156" cy="570506"/>
          </a:xfrm>
          <a:prstGeom prst="rect">
            <a:avLst/>
          </a:prstGeom>
        </p:spPr>
      </p:pic>
    </p:spTree>
    <p:extLst>
      <p:ext uri="{BB962C8B-B14F-4D97-AF65-F5344CB8AC3E}">
        <p14:creationId xmlns:p14="http://schemas.microsoft.com/office/powerpoint/2010/main" val="19628779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3000" b="0" i="0" kern="1200">
          <a:solidFill>
            <a:srgbClr val="A6BC38"/>
          </a:solidFill>
          <a:latin typeface="Helvetica Neue Light" panose="02000403000000020004" pitchFamily="2" charset="0"/>
          <a:ea typeface="Helvetica Neue Light" panose="02000403000000020004"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58585B"/>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rgbClr val="58585B"/>
          </a:solidFill>
          <a:latin typeface="Helvetica Neue Medium" panose="02000503000000020004" pitchFamily="2" charset="0"/>
          <a:ea typeface="Helvetica Neue Medium" panose="02000503000000020004" pitchFamily="2" charset="0"/>
          <a:cs typeface="Helvetica Neue Medium"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rgbClr val="58585B"/>
          </a:solidFill>
          <a:latin typeface="Helvetica Neue Medium" panose="02000503000000020004" pitchFamily="2" charset="0"/>
          <a:ea typeface="Helvetica Neue Medium" panose="02000503000000020004" pitchFamily="2" charset="0"/>
          <a:cs typeface="Helvetica Neue Medium"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rgbClr val="58585B"/>
          </a:solidFill>
          <a:latin typeface="Helvetica Neue Medium" panose="02000503000000020004" pitchFamily="2" charset="0"/>
          <a:ea typeface="Helvetica Neue Medium" panose="02000503000000020004" pitchFamily="2" charset="0"/>
          <a:cs typeface="Helvetica Neue Medium"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rgbClr val="58585B"/>
          </a:solidFill>
          <a:latin typeface="Helvetica Neue Medium" panose="02000503000000020004" pitchFamily="2" charset="0"/>
          <a:ea typeface="Helvetica Neue Medium" panose="02000503000000020004" pitchFamily="2" charset="0"/>
          <a:cs typeface="Helvetica Neue Medium"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1EB3ABA0-FE0E-A84C-8509-B49883129797}"/>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234297" y="582770"/>
            <a:ext cx="10515600" cy="56181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close up of text on a black background&#10;&#10;Description automatically generated">
            <a:extLst>
              <a:ext uri="{FF2B5EF4-FFF2-40B4-BE49-F238E27FC236}">
                <a16:creationId xmlns:a16="http://schemas.microsoft.com/office/drawing/2014/main" id="{7D3A9E13-C9F4-3240-BD21-414BE2767461}"/>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0749897" y="6207527"/>
            <a:ext cx="1022156" cy="570506"/>
          </a:xfrm>
          <a:prstGeom prst="rect">
            <a:avLst/>
          </a:prstGeom>
        </p:spPr>
      </p:pic>
    </p:spTree>
    <p:extLst>
      <p:ext uri="{BB962C8B-B14F-4D97-AF65-F5344CB8AC3E}">
        <p14:creationId xmlns:p14="http://schemas.microsoft.com/office/powerpoint/2010/main" val="28068392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xStyles>
    <p:titleStyle>
      <a:lvl1pPr algn="l" defTabSz="914400" rtl="0" eaLnBrk="1" latinLnBrk="0" hangingPunct="1">
        <a:lnSpc>
          <a:spcPct val="90000"/>
        </a:lnSpc>
        <a:spcBef>
          <a:spcPct val="0"/>
        </a:spcBef>
        <a:buNone/>
        <a:defRPr sz="3000" b="0" i="0" kern="1200">
          <a:solidFill>
            <a:srgbClr val="8D59A5"/>
          </a:solidFill>
          <a:latin typeface="Helvetica Neue Light" panose="02000403000000020004" pitchFamily="2" charset="0"/>
          <a:ea typeface="Helvetica Neue Light" panose="02000403000000020004"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58585B"/>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rgbClr val="58585B"/>
          </a:solidFill>
          <a:latin typeface="Helvetica Neue Medium" panose="02000503000000020004" pitchFamily="2" charset="0"/>
          <a:ea typeface="Helvetica Neue Medium" panose="02000503000000020004" pitchFamily="2" charset="0"/>
          <a:cs typeface="Helvetica Neue Medium"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rgbClr val="58585B"/>
          </a:solidFill>
          <a:latin typeface="Helvetica Neue Medium" panose="02000503000000020004" pitchFamily="2" charset="0"/>
          <a:ea typeface="Helvetica Neue Medium" panose="02000503000000020004" pitchFamily="2" charset="0"/>
          <a:cs typeface="Helvetica Neue Medium"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rgbClr val="58585B"/>
          </a:solidFill>
          <a:latin typeface="Helvetica Neue Medium" panose="02000503000000020004" pitchFamily="2" charset="0"/>
          <a:ea typeface="Helvetica Neue Medium" panose="02000503000000020004" pitchFamily="2" charset="0"/>
          <a:cs typeface="Helvetica Neue Medium"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rgbClr val="58585B"/>
          </a:solidFill>
          <a:latin typeface="Helvetica Neue Medium" panose="02000503000000020004" pitchFamily="2" charset="0"/>
          <a:ea typeface="Helvetica Neue Medium" panose="02000503000000020004" pitchFamily="2" charset="0"/>
          <a:cs typeface="Helvetica Neue Medium"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madd.org/power-of-parents/" TargetMode="External"/><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18/10/relationships/comments" Target="../comments/modernComment_220_65A9B8E3.xml"/><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microsoft.com/office/2018/10/relationships/comments" Target="../comments/modernComment_221_AC1081A9.xm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microsoft.com/office/2018/10/relationships/comments" Target="../comments/modernComment_222_BCAF5C9B.xml"/><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14A76D-11DD-094B-B504-A9623584B75B}"/>
              </a:ext>
            </a:extLst>
          </p:cNvPr>
          <p:cNvSpPr>
            <a:spLocks noGrp="1"/>
          </p:cNvSpPr>
          <p:nvPr>
            <p:ph type="body" sz="quarter" idx="10"/>
          </p:nvPr>
        </p:nvSpPr>
        <p:spPr/>
        <p:txBody>
          <a:bodyPr/>
          <a:lstStyle/>
          <a:p>
            <a:r>
              <a:rPr lang="en-US" dirty="0"/>
              <a:t>Karon White</a:t>
            </a:r>
          </a:p>
        </p:txBody>
      </p:sp>
      <p:sp>
        <p:nvSpPr>
          <p:cNvPr id="3" name="Text Placeholder 2">
            <a:extLst>
              <a:ext uri="{FF2B5EF4-FFF2-40B4-BE49-F238E27FC236}">
                <a16:creationId xmlns:a16="http://schemas.microsoft.com/office/drawing/2014/main" id="{724E20B9-6749-1440-92A3-EF29A852DA54}"/>
              </a:ext>
            </a:extLst>
          </p:cNvPr>
          <p:cNvSpPr>
            <a:spLocks noGrp="1"/>
          </p:cNvSpPr>
          <p:nvPr>
            <p:ph type="body" sz="quarter" idx="11"/>
          </p:nvPr>
        </p:nvSpPr>
        <p:spPr/>
        <p:txBody>
          <a:bodyPr/>
          <a:lstStyle/>
          <a:p>
            <a:r>
              <a:rPr lang="en-US"/>
              <a:t>MADD-Tennessee</a:t>
            </a:r>
          </a:p>
        </p:txBody>
      </p:sp>
    </p:spTree>
    <p:extLst>
      <p:ext uri="{BB962C8B-B14F-4D97-AF65-F5344CB8AC3E}">
        <p14:creationId xmlns:p14="http://schemas.microsoft.com/office/powerpoint/2010/main" val="2111162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5C0484-4159-4BBB-9893-80D76C1B27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60126" y="1841870"/>
            <a:ext cx="3218934" cy="1768427"/>
          </a:xfrm>
          <a:prstGeom prst="rect">
            <a:avLst/>
          </a:prstGeom>
        </p:spPr>
      </p:pic>
      <p:sp>
        <p:nvSpPr>
          <p:cNvPr id="2" name="Title 1"/>
          <p:cNvSpPr>
            <a:spLocks noGrp="1"/>
          </p:cNvSpPr>
          <p:nvPr>
            <p:ph type="title"/>
          </p:nvPr>
        </p:nvSpPr>
        <p:spPr/>
        <p:txBody>
          <a:bodyPr/>
          <a:lstStyle/>
          <a:p>
            <a:r>
              <a:rPr lang="en-US" dirty="0"/>
              <a:t>The Role of Adults</a:t>
            </a:r>
          </a:p>
        </p:txBody>
      </p:sp>
      <p:sp>
        <p:nvSpPr>
          <p:cNvPr id="3" name="Content Placeholder 2"/>
          <p:cNvSpPr>
            <a:spLocks noGrp="1"/>
          </p:cNvSpPr>
          <p:nvPr>
            <p:ph idx="1"/>
          </p:nvPr>
        </p:nvSpPr>
        <p:spPr>
          <a:xfrm>
            <a:off x="1780685" y="1189802"/>
            <a:ext cx="8430115" cy="4351338"/>
          </a:xfrm>
        </p:spPr>
        <p:txBody>
          <a:bodyPr>
            <a:normAutofit/>
          </a:bodyPr>
          <a:lstStyle/>
          <a:p>
            <a:pPr marL="0" indent="0" fontAlgn="base">
              <a:lnSpc>
                <a:spcPct val="100000"/>
              </a:lnSpc>
              <a:spcBef>
                <a:spcPct val="20000"/>
              </a:spcBef>
              <a:spcAft>
                <a:spcPct val="0"/>
              </a:spcAft>
              <a:buClr>
                <a:srgbClr val="CC0000"/>
              </a:buClr>
              <a:buNone/>
            </a:pPr>
            <a:r>
              <a:rPr lang="en-US" sz="2800" b="1" kern="0" dirty="0">
                <a:solidFill>
                  <a:srgbClr val="808080"/>
                </a:solidFill>
                <a:latin typeface="Helvetica Neue Medium" panose="02000503000000020004"/>
                <a:ea typeface="Verdana" panose="020B0604030504040204" pitchFamily="34" charset="0"/>
                <a:cs typeface="Verdana" panose="020B0604030504040204" pitchFamily="34" charset="0"/>
              </a:rPr>
              <a:t>Some of the misperceptions of adults are:</a:t>
            </a:r>
          </a:p>
          <a:p>
            <a:endParaRPr lang="en-US" dirty="0"/>
          </a:p>
        </p:txBody>
      </p:sp>
      <p:pic>
        <p:nvPicPr>
          <p:cNvPr id="6" name="Picture 5">
            <a:extLst>
              <a:ext uri="{FF2B5EF4-FFF2-40B4-BE49-F238E27FC236}">
                <a16:creationId xmlns:a16="http://schemas.microsoft.com/office/drawing/2014/main" id="{9C531F18-A875-41B5-AD17-53729A823CC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99723" y="1824752"/>
            <a:ext cx="5187864" cy="2924345"/>
          </a:xfrm>
          <a:prstGeom prst="rect">
            <a:avLst/>
          </a:prstGeom>
        </p:spPr>
      </p:pic>
      <p:pic>
        <p:nvPicPr>
          <p:cNvPr id="8" name="Picture 7">
            <a:extLst>
              <a:ext uri="{FF2B5EF4-FFF2-40B4-BE49-F238E27FC236}">
                <a16:creationId xmlns:a16="http://schemas.microsoft.com/office/drawing/2014/main" id="{3B6FB385-317D-46AF-B432-FF467ECCE4E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58178" y="3729467"/>
            <a:ext cx="5602377" cy="2451040"/>
          </a:xfrm>
          <a:prstGeom prst="rect">
            <a:avLst/>
          </a:prstGeom>
        </p:spPr>
      </p:pic>
    </p:spTree>
    <p:extLst>
      <p:ext uri="{BB962C8B-B14F-4D97-AF65-F5344CB8AC3E}">
        <p14:creationId xmlns:p14="http://schemas.microsoft.com/office/powerpoint/2010/main" val="215269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Role of Adults</a:t>
            </a:r>
          </a:p>
        </p:txBody>
      </p:sp>
      <p:sp>
        <p:nvSpPr>
          <p:cNvPr id="3" name="Content Placeholder 2"/>
          <p:cNvSpPr>
            <a:spLocks noGrp="1"/>
          </p:cNvSpPr>
          <p:nvPr>
            <p:ph idx="1"/>
          </p:nvPr>
        </p:nvSpPr>
        <p:spPr>
          <a:xfrm>
            <a:off x="1828800" y="1676400"/>
            <a:ext cx="7886700" cy="4351338"/>
          </a:xfrm>
        </p:spPr>
        <p:txBody>
          <a:bodyPr>
            <a:normAutofit fontScale="92500" lnSpcReduction="20000"/>
          </a:bodyPr>
          <a:lstStyle/>
          <a:p>
            <a:pPr marL="0" indent="0">
              <a:buNone/>
            </a:pPr>
            <a:r>
              <a:rPr lang="en-US" sz="2800" b="1" dirty="0">
                <a:solidFill>
                  <a:srgbClr val="808080"/>
                </a:solidFill>
              </a:rPr>
              <a:t>Decades of research consistently prove that:</a:t>
            </a:r>
          </a:p>
          <a:p>
            <a:pPr marL="0" indent="0">
              <a:buNone/>
            </a:pPr>
            <a:r>
              <a:rPr lang="en-US" dirty="0">
                <a:solidFill>
                  <a:srgbClr val="808080"/>
                </a:solidFill>
              </a:rPr>
              <a:t>Children/teens permitted to drink in the home, even in small amounts, do this outside of the home:</a:t>
            </a:r>
          </a:p>
          <a:p>
            <a:pPr marL="342900" indent="-342900" fontAlgn="base">
              <a:lnSpc>
                <a:spcPct val="100000"/>
              </a:lnSpc>
              <a:spcBef>
                <a:spcPct val="20000"/>
              </a:spcBef>
              <a:spcAft>
                <a:spcPct val="0"/>
              </a:spcAft>
              <a:buClr>
                <a:srgbClr val="CC0000"/>
              </a:buClr>
              <a:buFontTx/>
              <a:buChar char="•"/>
            </a:pPr>
            <a:endParaRPr lang="en-US" dirty="0">
              <a:solidFill>
                <a:srgbClr val="808080"/>
              </a:solidFill>
            </a:endParaRPr>
          </a:p>
          <a:p>
            <a:pPr marL="0" indent="0" fontAlgn="base">
              <a:lnSpc>
                <a:spcPct val="100000"/>
              </a:lnSpc>
              <a:spcBef>
                <a:spcPct val="20000"/>
              </a:spcBef>
              <a:spcAft>
                <a:spcPct val="0"/>
              </a:spcAft>
              <a:buClr>
                <a:srgbClr val="CC0000"/>
              </a:buClr>
              <a:buNone/>
            </a:pPr>
            <a:endParaRPr lang="en-US" dirty="0">
              <a:solidFill>
                <a:srgbClr val="808080"/>
              </a:solidFill>
            </a:endParaRPr>
          </a:p>
          <a:p>
            <a:pPr marL="342900" indent="-342900" fontAlgn="base">
              <a:lnSpc>
                <a:spcPct val="100000"/>
              </a:lnSpc>
              <a:spcBef>
                <a:spcPct val="20000"/>
              </a:spcBef>
              <a:spcAft>
                <a:spcPct val="0"/>
              </a:spcAft>
              <a:buClr>
                <a:srgbClr val="CC0000"/>
              </a:buClr>
              <a:buFontTx/>
              <a:buChar char="•"/>
            </a:pPr>
            <a:endParaRPr lang="en-US" dirty="0">
              <a:solidFill>
                <a:srgbClr val="808080"/>
              </a:solidFill>
            </a:endParaRPr>
          </a:p>
          <a:p>
            <a:pPr marL="342900" indent="-342900" fontAlgn="base">
              <a:lnSpc>
                <a:spcPct val="100000"/>
              </a:lnSpc>
              <a:spcBef>
                <a:spcPct val="20000"/>
              </a:spcBef>
              <a:spcAft>
                <a:spcPct val="0"/>
              </a:spcAft>
              <a:buClr>
                <a:srgbClr val="CC0000"/>
              </a:buClr>
              <a:buFontTx/>
              <a:buChar char="•"/>
            </a:pPr>
            <a:endParaRPr lang="en-US" dirty="0">
              <a:solidFill>
                <a:srgbClr val="808080"/>
              </a:solidFill>
            </a:endParaRPr>
          </a:p>
          <a:p>
            <a:pPr marL="342900" indent="-342900" fontAlgn="base">
              <a:lnSpc>
                <a:spcPct val="100000"/>
              </a:lnSpc>
              <a:spcBef>
                <a:spcPct val="20000"/>
              </a:spcBef>
              <a:spcAft>
                <a:spcPct val="0"/>
              </a:spcAft>
              <a:buClr>
                <a:srgbClr val="CC0000"/>
              </a:buClr>
              <a:buFontTx/>
              <a:buChar char="•"/>
            </a:pPr>
            <a:endParaRPr lang="en-US" dirty="0">
              <a:solidFill>
                <a:srgbClr val="808080"/>
              </a:solidFill>
            </a:endParaRPr>
          </a:p>
          <a:p>
            <a:pPr marL="342900" indent="-342900" fontAlgn="base">
              <a:lnSpc>
                <a:spcPct val="100000"/>
              </a:lnSpc>
              <a:spcBef>
                <a:spcPct val="20000"/>
              </a:spcBef>
              <a:spcAft>
                <a:spcPct val="0"/>
              </a:spcAft>
              <a:buClr>
                <a:srgbClr val="CC0000"/>
              </a:buClr>
              <a:buFontTx/>
              <a:buChar char="•"/>
            </a:pPr>
            <a:endParaRPr lang="en-US" dirty="0">
              <a:solidFill>
                <a:srgbClr val="808080"/>
              </a:solidFill>
            </a:endParaRPr>
          </a:p>
          <a:p>
            <a:pPr marL="342900" indent="-342900" fontAlgn="base">
              <a:lnSpc>
                <a:spcPct val="100000"/>
              </a:lnSpc>
              <a:spcBef>
                <a:spcPct val="20000"/>
              </a:spcBef>
              <a:spcAft>
                <a:spcPct val="0"/>
              </a:spcAft>
              <a:buClr>
                <a:srgbClr val="CC0000"/>
              </a:buClr>
              <a:buFontTx/>
              <a:buChar char="•"/>
            </a:pPr>
            <a:endParaRPr lang="en-US" dirty="0">
              <a:solidFill>
                <a:srgbClr val="808080"/>
              </a:solidFill>
            </a:endParaRPr>
          </a:p>
          <a:p>
            <a:pPr marL="342900" indent="-342900" fontAlgn="base">
              <a:lnSpc>
                <a:spcPct val="100000"/>
              </a:lnSpc>
              <a:spcBef>
                <a:spcPct val="20000"/>
              </a:spcBef>
              <a:spcAft>
                <a:spcPct val="0"/>
              </a:spcAft>
              <a:buClr>
                <a:srgbClr val="CC0000"/>
              </a:buClr>
              <a:buFontTx/>
              <a:buChar char="•"/>
            </a:pPr>
            <a:endParaRPr lang="en-US" dirty="0">
              <a:solidFill>
                <a:srgbClr val="808080"/>
              </a:solidFill>
            </a:endParaRPr>
          </a:p>
          <a:p>
            <a:pPr marL="0" indent="0" algn="ctr" fontAlgn="base">
              <a:lnSpc>
                <a:spcPct val="100000"/>
              </a:lnSpc>
              <a:spcBef>
                <a:spcPct val="20000"/>
              </a:spcBef>
              <a:spcAft>
                <a:spcPct val="0"/>
              </a:spcAft>
              <a:buClr>
                <a:srgbClr val="CC0000"/>
              </a:buClr>
              <a:buNone/>
            </a:pPr>
            <a:r>
              <a:rPr lang="en-US" dirty="0">
                <a:solidFill>
                  <a:srgbClr val="808080"/>
                </a:solidFill>
              </a:rPr>
              <a:t>You can’t teach your child/teen how to drink responsibly.</a:t>
            </a:r>
          </a:p>
          <a:p>
            <a:endParaRPr lang="en-US" dirty="0"/>
          </a:p>
        </p:txBody>
      </p:sp>
      <p:sp>
        <p:nvSpPr>
          <p:cNvPr id="9" name="Freeform: Shape 8">
            <a:extLst>
              <a:ext uri="{FF2B5EF4-FFF2-40B4-BE49-F238E27FC236}">
                <a16:creationId xmlns:a16="http://schemas.microsoft.com/office/drawing/2014/main" id="{EB4E6BA1-EDAB-42F2-A727-B4FB719B53EF}"/>
              </a:ext>
            </a:extLst>
          </p:cNvPr>
          <p:cNvSpPr/>
          <p:nvPr/>
        </p:nvSpPr>
        <p:spPr>
          <a:xfrm>
            <a:off x="1981201" y="2746369"/>
            <a:ext cx="2590799" cy="2211400"/>
          </a:xfrm>
          <a:custGeom>
            <a:avLst/>
            <a:gdLst>
              <a:gd name="connsiteX0" fmla="*/ 0 w 2368211"/>
              <a:gd name="connsiteY0" fmla="*/ 1025537 h 2051074"/>
              <a:gd name="connsiteX1" fmla="*/ 1184106 w 2368211"/>
              <a:gd name="connsiteY1" fmla="*/ 0 h 2051074"/>
              <a:gd name="connsiteX2" fmla="*/ 2368212 w 2368211"/>
              <a:gd name="connsiteY2" fmla="*/ 1025537 h 2051074"/>
              <a:gd name="connsiteX3" fmla="*/ 1184106 w 2368211"/>
              <a:gd name="connsiteY3" fmla="*/ 2051074 h 2051074"/>
              <a:gd name="connsiteX4" fmla="*/ 0 w 2368211"/>
              <a:gd name="connsiteY4" fmla="*/ 1025537 h 2051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8211" h="2051074">
                <a:moveTo>
                  <a:pt x="0" y="1025537"/>
                </a:moveTo>
                <a:cubicBezTo>
                  <a:pt x="0" y="459149"/>
                  <a:pt x="530142" y="0"/>
                  <a:pt x="1184106" y="0"/>
                </a:cubicBezTo>
                <a:cubicBezTo>
                  <a:pt x="1838070" y="0"/>
                  <a:pt x="2368212" y="459149"/>
                  <a:pt x="2368212" y="1025537"/>
                </a:cubicBezTo>
                <a:cubicBezTo>
                  <a:pt x="2368212" y="1591925"/>
                  <a:pt x="1838070" y="2051074"/>
                  <a:pt x="1184106" y="2051074"/>
                </a:cubicBezTo>
                <a:cubicBezTo>
                  <a:pt x="530142" y="2051074"/>
                  <a:pt x="0" y="1591925"/>
                  <a:pt x="0" y="1025537"/>
                </a:cubicBezTo>
                <a:close/>
              </a:path>
            </a:pathLst>
          </a:custGeom>
          <a:solidFill>
            <a:srgbClr val="808080">
              <a:lumMod val="75000"/>
              <a:alpha val="50000"/>
            </a:srgbClr>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tx1"/>
          </a:fontRef>
        </p:style>
        <p:txBody>
          <a:bodyPr spcFirstLastPara="0" vert="horz" wrap="square" lIns="459693" tIns="335933" rIns="459693" bIns="335933" numCol="1" spcCol="1270" anchor="ctr" anchorCtr="0">
            <a:noAutofit/>
          </a:bodyPr>
          <a:lstStyle/>
          <a:p>
            <a:pPr algn="ctr" defTabSz="1244600" fontAlgn="base">
              <a:lnSpc>
                <a:spcPct val="90000"/>
              </a:lnSpc>
              <a:spcBef>
                <a:spcPct val="0"/>
              </a:spcBef>
              <a:spcAft>
                <a:spcPct val="35000"/>
              </a:spcAft>
            </a:pPr>
            <a:r>
              <a:rPr lang="en-US" sz="2800" b="1" dirty="0">
                <a:solidFill>
                  <a:srgbClr val="000000"/>
                </a:solidFill>
                <a:latin typeface="Verdana"/>
              </a:rPr>
              <a:t>Drink More</a:t>
            </a:r>
          </a:p>
        </p:txBody>
      </p:sp>
      <p:sp>
        <p:nvSpPr>
          <p:cNvPr id="10" name="Freeform: Shape 9">
            <a:extLst>
              <a:ext uri="{FF2B5EF4-FFF2-40B4-BE49-F238E27FC236}">
                <a16:creationId xmlns:a16="http://schemas.microsoft.com/office/drawing/2014/main" id="{64E29220-F224-4E12-B842-96E06D9EE157}"/>
              </a:ext>
            </a:extLst>
          </p:cNvPr>
          <p:cNvSpPr/>
          <p:nvPr/>
        </p:nvSpPr>
        <p:spPr>
          <a:xfrm>
            <a:off x="4038600" y="2844800"/>
            <a:ext cx="2590798" cy="2211400"/>
          </a:xfrm>
          <a:custGeom>
            <a:avLst/>
            <a:gdLst>
              <a:gd name="connsiteX0" fmla="*/ 0 w 2442214"/>
              <a:gd name="connsiteY0" fmla="*/ 1025537 h 2051074"/>
              <a:gd name="connsiteX1" fmla="*/ 1221107 w 2442214"/>
              <a:gd name="connsiteY1" fmla="*/ 0 h 2051074"/>
              <a:gd name="connsiteX2" fmla="*/ 2442214 w 2442214"/>
              <a:gd name="connsiteY2" fmla="*/ 1025537 h 2051074"/>
              <a:gd name="connsiteX3" fmla="*/ 1221107 w 2442214"/>
              <a:gd name="connsiteY3" fmla="*/ 2051074 h 2051074"/>
              <a:gd name="connsiteX4" fmla="*/ 0 w 2442214"/>
              <a:gd name="connsiteY4" fmla="*/ 1025537 h 2051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2214" h="2051074">
                <a:moveTo>
                  <a:pt x="0" y="1025537"/>
                </a:moveTo>
                <a:cubicBezTo>
                  <a:pt x="0" y="459149"/>
                  <a:pt x="546708" y="0"/>
                  <a:pt x="1221107" y="0"/>
                </a:cubicBezTo>
                <a:cubicBezTo>
                  <a:pt x="1895506" y="0"/>
                  <a:pt x="2442214" y="459149"/>
                  <a:pt x="2442214" y="1025537"/>
                </a:cubicBezTo>
                <a:cubicBezTo>
                  <a:pt x="2442214" y="1591925"/>
                  <a:pt x="1895506" y="2051074"/>
                  <a:pt x="1221107" y="2051074"/>
                </a:cubicBezTo>
                <a:cubicBezTo>
                  <a:pt x="546708" y="2051074"/>
                  <a:pt x="0" y="1591925"/>
                  <a:pt x="0" y="1025537"/>
                </a:cubicBezTo>
                <a:close/>
              </a:path>
            </a:pathLst>
          </a:custGeom>
          <a:solidFill>
            <a:srgbClr val="808080">
              <a:lumMod val="75000"/>
              <a:alpha val="50000"/>
            </a:srgbClr>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tx1"/>
          </a:fontRef>
        </p:style>
        <p:txBody>
          <a:bodyPr spcFirstLastPara="0" vert="horz" wrap="square" lIns="470531" tIns="330853" rIns="470531" bIns="330853" numCol="1" spcCol="1270" anchor="ctr" anchorCtr="0">
            <a:noAutofit/>
          </a:bodyPr>
          <a:lstStyle/>
          <a:p>
            <a:pPr algn="ctr" defTabSz="1066800" fontAlgn="base">
              <a:lnSpc>
                <a:spcPct val="90000"/>
              </a:lnSpc>
              <a:spcBef>
                <a:spcPct val="0"/>
              </a:spcBef>
              <a:spcAft>
                <a:spcPct val="35000"/>
              </a:spcAft>
            </a:pPr>
            <a:r>
              <a:rPr lang="en-US" sz="2400" b="1" dirty="0">
                <a:solidFill>
                  <a:srgbClr val="000000"/>
                </a:solidFill>
                <a:latin typeface="Verdana"/>
              </a:rPr>
              <a:t>Drink More Often</a:t>
            </a:r>
          </a:p>
        </p:txBody>
      </p:sp>
      <p:sp>
        <p:nvSpPr>
          <p:cNvPr id="8" name="Freeform: Shape 7">
            <a:extLst>
              <a:ext uri="{FF2B5EF4-FFF2-40B4-BE49-F238E27FC236}">
                <a16:creationId xmlns:a16="http://schemas.microsoft.com/office/drawing/2014/main" id="{7874803B-5E0D-4C98-A0B1-E558521BC9E9}"/>
              </a:ext>
            </a:extLst>
          </p:cNvPr>
          <p:cNvSpPr/>
          <p:nvPr/>
        </p:nvSpPr>
        <p:spPr>
          <a:xfrm>
            <a:off x="6159503" y="2832052"/>
            <a:ext cx="2590799" cy="2224148"/>
          </a:xfrm>
          <a:custGeom>
            <a:avLst/>
            <a:gdLst>
              <a:gd name="connsiteX0" fmla="*/ 0 w 2560315"/>
              <a:gd name="connsiteY0" fmla="*/ 1025537 h 2051074"/>
              <a:gd name="connsiteX1" fmla="*/ 1280158 w 2560315"/>
              <a:gd name="connsiteY1" fmla="*/ 0 h 2051074"/>
              <a:gd name="connsiteX2" fmla="*/ 2560316 w 2560315"/>
              <a:gd name="connsiteY2" fmla="*/ 1025537 h 2051074"/>
              <a:gd name="connsiteX3" fmla="*/ 1280158 w 2560315"/>
              <a:gd name="connsiteY3" fmla="*/ 2051074 h 2051074"/>
              <a:gd name="connsiteX4" fmla="*/ 0 w 2560315"/>
              <a:gd name="connsiteY4" fmla="*/ 1025537 h 2051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0315" h="2051074">
                <a:moveTo>
                  <a:pt x="0" y="1025537"/>
                </a:moveTo>
                <a:cubicBezTo>
                  <a:pt x="0" y="459149"/>
                  <a:pt x="573146" y="0"/>
                  <a:pt x="1280158" y="0"/>
                </a:cubicBezTo>
                <a:cubicBezTo>
                  <a:pt x="1987170" y="0"/>
                  <a:pt x="2560316" y="459149"/>
                  <a:pt x="2560316" y="1025537"/>
                </a:cubicBezTo>
                <a:cubicBezTo>
                  <a:pt x="2560316" y="1591925"/>
                  <a:pt x="1987170" y="2051074"/>
                  <a:pt x="1280158" y="2051074"/>
                </a:cubicBezTo>
                <a:cubicBezTo>
                  <a:pt x="573146" y="2051074"/>
                  <a:pt x="0" y="1591925"/>
                  <a:pt x="0" y="1025537"/>
                </a:cubicBezTo>
                <a:close/>
              </a:path>
            </a:pathLst>
          </a:custGeom>
          <a:solidFill>
            <a:srgbClr val="808080">
              <a:lumMod val="75000"/>
              <a:alpha val="50000"/>
            </a:srgbClr>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tx1"/>
          </a:fontRef>
        </p:style>
        <p:txBody>
          <a:bodyPr spcFirstLastPara="0" vert="horz" wrap="square" lIns="487826" tIns="329583" rIns="487826" bIns="329583" numCol="1" spcCol="1270" anchor="ctr" anchorCtr="0">
            <a:noAutofit/>
          </a:bodyPr>
          <a:lstStyle/>
          <a:p>
            <a:pPr algn="ctr" defTabSz="1022350" fontAlgn="base">
              <a:lnSpc>
                <a:spcPct val="90000"/>
              </a:lnSpc>
              <a:spcBef>
                <a:spcPct val="0"/>
              </a:spcBef>
              <a:spcAft>
                <a:spcPct val="35000"/>
              </a:spcAft>
            </a:pPr>
            <a:r>
              <a:rPr lang="en-US" sz="2300" b="1" dirty="0">
                <a:solidFill>
                  <a:srgbClr val="000000"/>
                </a:solidFill>
                <a:latin typeface="Verdana"/>
              </a:rPr>
              <a:t>Have More Problems</a:t>
            </a:r>
          </a:p>
        </p:txBody>
      </p:sp>
    </p:spTree>
    <p:extLst>
      <p:ext uri="{BB962C8B-B14F-4D97-AF65-F5344CB8AC3E}">
        <p14:creationId xmlns:p14="http://schemas.microsoft.com/office/powerpoint/2010/main" val="268015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anim calcmode="lin" valueType="num">
                                      <p:cBhvr additive="base">
                                        <p:cTn id="1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p:cNvSpPr>
          <p:nvPr>
            <p:ph type="title" idx="4294967295"/>
          </p:nvPr>
        </p:nvSpPr>
        <p:spPr>
          <a:xfrm>
            <a:off x="1524000" y="582614"/>
            <a:ext cx="7886700" cy="561975"/>
          </a:xfrm>
        </p:spPr>
        <p:txBody>
          <a:bodyPr/>
          <a:lstStyle/>
          <a:p>
            <a:pPr eaLnBrk="1" hangingPunct="1"/>
            <a:r>
              <a:rPr lang="en-US" dirty="0"/>
              <a:t>What YOU can DO</a:t>
            </a:r>
          </a:p>
        </p:txBody>
      </p:sp>
      <p:sp>
        <p:nvSpPr>
          <p:cNvPr id="5" name="Text Placeholder 2">
            <a:extLst>
              <a:ext uri="{FF2B5EF4-FFF2-40B4-BE49-F238E27FC236}">
                <a16:creationId xmlns:a16="http://schemas.microsoft.com/office/drawing/2014/main" id="{309C6AC2-51F1-41B0-9C22-B705E9FCD550}"/>
              </a:ext>
            </a:extLst>
          </p:cNvPr>
          <p:cNvSpPr txBox="1">
            <a:spLocks/>
          </p:cNvSpPr>
          <p:nvPr/>
        </p:nvSpPr>
        <p:spPr>
          <a:xfrm>
            <a:off x="1725481" y="1364457"/>
            <a:ext cx="7508630" cy="4497387"/>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58585B"/>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rgbClr val="58585B"/>
                </a:solidFill>
                <a:latin typeface="Helvetica Neue Medium" panose="02000503000000020004" pitchFamily="2" charset="0"/>
                <a:ea typeface="Helvetica Neue Medium" panose="02000503000000020004" pitchFamily="2" charset="0"/>
                <a:cs typeface="Helvetica Neue Medium"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rgbClr val="58585B"/>
                </a:solidFill>
                <a:latin typeface="Helvetica Neue Medium" panose="02000503000000020004" pitchFamily="2" charset="0"/>
                <a:ea typeface="Helvetica Neue Medium" panose="02000503000000020004" pitchFamily="2" charset="0"/>
                <a:cs typeface="Helvetica Neue Medium"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rgbClr val="58585B"/>
                </a:solidFill>
                <a:latin typeface="Helvetica Neue Medium" panose="02000503000000020004" pitchFamily="2" charset="0"/>
                <a:ea typeface="Helvetica Neue Medium" panose="02000503000000020004" pitchFamily="2" charset="0"/>
                <a:cs typeface="Helvetica Neue Medium"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rgbClr val="58585B"/>
                </a:solidFill>
                <a:latin typeface="Helvetica Neue Medium" panose="02000503000000020004" pitchFamily="2" charset="0"/>
                <a:ea typeface="Helvetica Neue Medium" panose="02000503000000020004" pitchFamily="2" charset="0"/>
                <a:cs typeface="Helvetica Neue Medium"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100" b="1" dirty="0">
                <a:solidFill>
                  <a:prstClr val="black">
                    <a:lumMod val="50000"/>
                    <a:lumOff val="50000"/>
                  </a:prstClr>
                </a:solidFill>
              </a:rPr>
              <a:t>3 in 4 teens </a:t>
            </a:r>
            <a:r>
              <a:rPr lang="en-US" sz="4100" dirty="0">
                <a:solidFill>
                  <a:prstClr val="black">
                    <a:lumMod val="50000"/>
                    <a:lumOff val="50000"/>
                  </a:prstClr>
                </a:solidFill>
              </a:rPr>
              <a:t>say their </a:t>
            </a:r>
            <a:r>
              <a:rPr lang="en-US" sz="4100" i="1" dirty="0">
                <a:solidFill>
                  <a:prstClr val="black">
                    <a:lumMod val="50000"/>
                    <a:lumOff val="50000"/>
                  </a:prstClr>
                </a:solidFill>
              </a:rPr>
              <a:t>parents are the leading influence</a:t>
            </a:r>
            <a:r>
              <a:rPr lang="en-US" sz="4100" b="1" i="1" dirty="0">
                <a:solidFill>
                  <a:prstClr val="black">
                    <a:lumMod val="50000"/>
                    <a:lumOff val="50000"/>
                  </a:prstClr>
                </a:solidFill>
              </a:rPr>
              <a:t> </a:t>
            </a:r>
            <a:r>
              <a:rPr lang="en-US" sz="4100" dirty="0">
                <a:solidFill>
                  <a:prstClr val="black">
                    <a:lumMod val="50000"/>
                    <a:lumOff val="50000"/>
                  </a:prstClr>
                </a:solidFill>
              </a:rPr>
              <a:t>on their decisions about drinking alcohol.</a:t>
            </a:r>
          </a:p>
          <a:p>
            <a:endParaRPr lang="en-US" sz="4100" dirty="0">
              <a:solidFill>
                <a:prstClr val="black">
                  <a:lumMod val="50000"/>
                  <a:lumOff val="50000"/>
                </a:prstClr>
              </a:solidFill>
            </a:endParaRPr>
          </a:p>
          <a:p>
            <a:r>
              <a:rPr lang="en-US" sz="4100" b="1" dirty="0">
                <a:solidFill>
                  <a:prstClr val="black">
                    <a:lumMod val="50000"/>
                    <a:lumOff val="50000"/>
                  </a:prstClr>
                </a:solidFill>
              </a:rPr>
              <a:t>Handbooks: </a:t>
            </a:r>
          </a:p>
          <a:p>
            <a:pPr marL="342900" indent="-342900" fontAlgn="base">
              <a:lnSpc>
                <a:spcPct val="100000"/>
              </a:lnSpc>
              <a:spcBef>
                <a:spcPct val="20000"/>
              </a:spcBef>
              <a:spcAft>
                <a:spcPct val="0"/>
              </a:spcAft>
              <a:buClr>
                <a:srgbClr val="CC0000"/>
              </a:buClr>
              <a:buFontTx/>
              <a:buChar char="•"/>
            </a:pPr>
            <a:r>
              <a:rPr lang="en-US" sz="3600" dirty="0">
                <a:solidFill>
                  <a:prstClr val="black">
                    <a:lumMod val="50000"/>
                    <a:lumOff val="50000"/>
                  </a:prstClr>
                </a:solidFill>
              </a:rPr>
              <a:t>Middle school</a:t>
            </a:r>
          </a:p>
          <a:p>
            <a:pPr marL="342900" indent="-342900" fontAlgn="base">
              <a:lnSpc>
                <a:spcPct val="100000"/>
              </a:lnSpc>
              <a:spcBef>
                <a:spcPct val="20000"/>
              </a:spcBef>
              <a:spcAft>
                <a:spcPct val="0"/>
              </a:spcAft>
              <a:buClr>
                <a:srgbClr val="CC0000"/>
              </a:buClr>
              <a:buFontTx/>
              <a:buChar char="•"/>
            </a:pPr>
            <a:r>
              <a:rPr lang="en-US" sz="3600" dirty="0">
                <a:solidFill>
                  <a:prstClr val="black">
                    <a:lumMod val="50000"/>
                    <a:lumOff val="50000"/>
                  </a:prstClr>
                </a:solidFill>
              </a:rPr>
              <a:t>High school</a:t>
            </a:r>
          </a:p>
          <a:p>
            <a:pPr marL="342900" indent="-342900" fontAlgn="base">
              <a:lnSpc>
                <a:spcPct val="100000"/>
              </a:lnSpc>
              <a:spcBef>
                <a:spcPct val="20000"/>
              </a:spcBef>
              <a:spcAft>
                <a:spcPct val="0"/>
              </a:spcAft>
              <a:buClr>
                <a:srgbClr val="CC0000"/>
              </a:buClr>
              <a:buFontTx/>
              <a:buChar char="•"/>
            </a:pPr>
            <a:r>
              <a:rPr lang="en-US" sz="3600" dirty="0">
                <a:solidFill>
                  <a:prstClr val="black">
                    <a:lumMod val="50000"/>
                    <a:lumOff val="50000"/>
                  </a:prstClr>
                </a:solidFill>
              </a:rPr>
              <a:t>English and Spanish</a:t>
            </a:r>
          </a:p>
          <a:p>
            <a:endParaRPr lang="en-US" sz="4100" dirty="0">
              <a:solidFill>
                <a:prstClr val="black">
                  <a:lumMod val="50000"/>
                  <a:lumOff val="50000"/>
                </a:prstClr>
              </a:solidFill>
            </a:endParaRPr>
          </a:p>
          <a:p>
            <a:r>
              <a:rPr lang="en-US" sz="4100" b="1" dirty="0">
                <a:solidFill>
                  <a:prstClr val="black">
                    <a:lumMod val="50000"/>
                    <a:lumOff val="50000"/>
                  </a:prstClr>
                </a:solidFill>
              </a:rPr>
              <a:t>madd.org/</a:t>
            </a:r>
            <a:r>
              <a:rPr lang="en-US" sz="4100" b="1" dirty="0" err="1">
                <a:solidFill>
                  <a:prstClr val="black">
                    <a:lumMod val="50000"/>
                    <a:lumOff val="50000"/>
                  </a:prstClr>
                </a:solidFill>
              </a:rPr>
              <a:t>powerofparents</a:t>
            </a:r>
            <a:endParaRPr lang="en-US" sz="4100" b="1" dirty="0">
              <a:solidFill>
                <a:prstClr val="black">
                  <a:lumMod val="50000"/>
                  <a:lumOff val="50000"/>
                </a:prstClr>
              </a:solidFill>
            </a:endParaRPr>
          </a:p>
          <a:p>
            <a:endParaRPr lang="en-US" dirty="0"/>
          </a:p>
        </p:txBody>
      </p:sp>
      <p:pic>
        <p:nvPicPr>
          <p:cNvPr id="7" name="Picture 6">
            <a:extLst>
              <a:ext uri="{FF2B5EF4-FFF2-40B4-BE49-F238E27FC236}">
                <a16:creationId xmlns:a16="http://schemas.microsoft.com/office/drawing/2014/main" id="{627498C7-39C3-44EE-90B0-4D89B2882A0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
          <a:stretch/>
        </p:blipFill>
        <p:spPr>
          <a:xfrm>
            <a:off x="6477001" y="2220677"/>
            <a:ext cx="2363879" cy="2349500"/>
          </a:xfrm>
          <a:prstGeom prst="rect">
            <a:avLst/>
          </a:prstGeom>
        </p:spPr>
      </p:pic>
      <p:pic>
        <p:nvPicPr>
          <p:cNvPr id="8" name="Picture 7">
            <a:extLst>
              <a:ext uri="{FF2B5EF4-FFF2-40B4-BE49-F238E27FC236}">
                <a16:creationId xmlns:a16="http://schemas.microsoft.com/office/drawing/2014/main" id="{96551493-C21C-40E6-AD40-0985352A862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89394" y="3792661"/>
            <a:ext cx="2252663" cy="2278165"/>
          </a:xfrm>
          <a:prstGeom prst="rect">
            <a:avLst/>
          </a:prstGeom>
        </p:spPr>
      </p:pic>
    </p:spTree>
    <p:extLst>
      <p:ext uri="{BB962C8B-B14F-4D97-AF65-F5344CB8AC3E}">
        <p14:creationId xmlns:p14="http://schemas.microsoft.com/office/powerpoint/2010/main" val="3769128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p:cNvSpPr>
          <p:nvPr>
            <p:ph type="title" idx="4294967295"/>
          </p:nvPr>
        </p:nvSpPr>
        <p:spPr>
          <a:xfrm>
            <a:off x="1524000" y="582614"/>
            <a:ext cx="7886700" cy="561975"/>
          </a:xfrm>
        </p:spPr>
        <p:txBody>
          <a:bodyPr/>
          <a:lstStyle/>
          <a:p>
            <a:pPr eaLnBrk="1" hangingPunct="1"/>
            <a:r>
              <a:rPr lang="en-US" dirty="0"/>
              <a:t>Topic: Your Middle/High Schoolers World</a:t>
            </a:r>
          </a:p>
        </p:txBody>
      </p:sp>
      <p:sp>
        <p:nvSpPr>
          <p:cNvPr id="33796" name="Rectangle 3"/>
          <p:cNvSpPr>
            <a:spLocks noGrp="1"/>
          </p:cNvSpPr>
          <p:nvPr>
            <p:ph type="body" idx="4294967295"/>
          </p:nvPr>
        </p:nvSpPr>
        <p:spPr>
          <a:xfrm>
            <a:off x="1524000" y="1219200"/>
            <a:ext cx="5003800" cy="4751388"/>
          </a:xfrm>
        </p:spPr>
        <p:txBody>
          <a:bodyPr>
            <a:normAutofit/>
          </a:bodyPr>
          <a:lstStyle/>
          <a:p>
            <a:pPr lvl="1" fontAlgn="base">
              <a:lnSpc>
                <a:spcPct val="100000"/>
              </a:lnSpc>
              <a:spcBef>
                <a:spcPct val="20000"/>
              </a:spcBef>
              <a:spcAft>
                <a:spcPct val="0"/>
              </a:spcAft>
              <a:buClr>
                <a:srgbClr val="CC0000"/>
              </a:buClr>
            </a:pPr>
            <a:r>
              <a:rPr lang="en-US" sz="2800" dirty="0">
                <a:solidFill>
                  <a:schemeClr val="tx1">
                    <a:lumMod val="50000"/>
                    <a:lumOff val="50000"/>
                  </a:schemeClr>
                </a:solidFill>
                <a:latin typeface="Helvetica Neue Medium" panose="02000503000000020004"/>
              </a:rPr>
              <a:t>Teens think in the “here and now”</a:t>
            </a:r>
          </a:p>
          <a:p>
            <a:pPr lvl="1" fontAlgn="base">
              <a:lnSpc>
                <a:spcPct val="100000"/>
              </a:lnSpc>
              <a:spcBef>
                <a:spcPct val="20000"/>
              </a:spcBef>
              <a:spcAft>
                <a:spcPct val="0"/>
              </a:spcAft>
              <a:buClr>
                <a:srgbClr val="CC0000"/>
              </a:buClr>
            </a:pPr>
            <a:r>
              <a:rPr lang="en-US" sz="2800" dirty="0">
                <a:solidFill>
                  <a:schemeClr val="tx1">
                    <a:lumMod val="50000"/>
                    <a:lumOff val="50000"/>
                  </a:schemeClr>
                </a:solidFill>
                <a:latin typeface="Helvetica Neue Medium" panose="02000503000000020004"/>
              </a:rPr>
              <a:t>Teens desire freedom, independence and responsibility</a:t>
            </a:r>
          </a:p>
          <a:p>
            <a:pPr lvl="1" fontAlgn="base">
              <a:lnSpc>
                <a:spcPct val="100000"/>
              </a:lnSpc>
              <a:spcBef>
                <a:spcPct val="20000"/>
              </a:spcBef>
              <a:spcAft>
                <a:spcPct val="0"/>
              </a:spcAft>
              <a:buClr>
                <a:srgbClr val="CC0000"/>
              </a:buClr>
            </a:pPr>
            <a:r>
              <a:rPr lang="en-US" sz="2800" dirty="0">
                <a:solidFill>
                  <a:schemeClr val="tx1">
                    <a:lumMod val="50000"/>
                    <a:lumOff val="50000"/>
                  </a:schemeClr>
                </a:solidFill>
                <a:latin typeface="Helvetica Neue Medium" panose="02000503000000020004"/>
              </a:rPr>
              <a:t>They encounter new moral dilemmas about risky behaviors, alcohol, cannabis, and other drugs</a:t>
            </a:r>
          </a:p>
          <a:p>
            <a:pPr fontAlgn="base">
              <a:lnSpc>
                <a:spcPct val="100000"/>
              </a:lnSpc>
              <a:spcBef>
                <a:spcPct val="20000"/>
              </a:spcBef>
              <a:spcAft>
                <a:spcPct val="0"/>
              </a:spcAft>
              <a:buClr>
                <a:srgbClr val="CC0000"/>
              </a:buClr>
            </a:pPr>
            <a:endParaRPr lang="en-US" sz="2800" dirty="0">
              <a:solidFill>
                <a:schemeClr val="tx1">
                  <a:lumMod val="50000"/>
                  <a:lumOff val="50000"/>
                </a:schemeClr>
              </a:solidFill>
              <a:latin typeface="Helvetica Neue Medium" panose="02000503000000020004"/>
            </a:endParaRPr>
          </a:p>
        </p:txBody>
      </p:sp>
      <p:pic>
        <p:nvPicPr>
          <p:cNvPr id="6" name="Picture 12">
            <a:extLst>
              <a:ext uri="{FF2B5EF4-FFF2-40B4-BE49-F238E27FC236}">
                <a16:creationId xmlns:a16="http://schemas.microsoft.com/office/drawing/2014/main" id="{3EE035FB-0B9F-478D-85D2-0E64C84653B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50805" y="1319821"/>
            <a:ext cx="3124200" cy="2274995"/>
          </a:xfrm>
          <a:prstGeom prst="rect">
            <a:avLst/>
          </a:prstGeom>
          <a:noFill/>
          <a:ln>
            <a:noFill/>
          </a:ln>
        </p:spPr>
      </p:pic>
      <p:pic>
        <p:nvPicPr>
          <p:cNvPr id="2" name="Picture 1">
            <a:extLst>
              <a:ext uri="{FF2B5EF4-FFF2-40B4-BE49-F238E27FC236}">
                <a16:creationId xmlns:a16="http://schemas.microsoft.com/office/drawing/2014/main" id="{220AB7EA-3AB4-4542-96F9-A9A8C421686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66891" y="3773677"/>
            <a:ext cx="3708114" cy="2014537"/>
          </a:xfrm>
          <a:prstGeom prst="rect">
            <a:avLst/>
          </a:prstGeom>
        </p:spPr>
      </p:pic>
    </p:spTree>
    <p:extLst>
      <p:ext uri="{BB962C8B-B14F-4D97-AF65-F5344CB8AC3E}">
        <p14:creationId xmlns:p14="http://schemas.microsoft.com/office/powerpoint/2010/main" val="1774303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p:cNvSpPr>
          <p:nvPr>
            <p:ph type="title" idx="4294967295"/>
          </p:nvPr>
        </p:nvSpPr>
        <p:spPr>
          <a:xfrm>
            <a:off x="1524000" y="582614"/>
            <a:ext cx="7886700" cy="561975"/>
          </a:xfrm>
        </p:spPr>
        <p:txBody>
          <a:bodyPr/>
          <a:lstStyle/>
          <a:p>
            <a:pPr eaLnBrk="1" hangingPunct="1"/>
            <a:r>
              <a:rPr lang="en-US" dirty="0"/>
              <a:t>Topic: What Style of Parent are You?</a:t>
            </a:r>
          </a:p>
        </p:txBody>
      </p:sp>
      <p:sp>
        <p:nvSpPr>
          <p:cNvPr id="21509" name="Rectangle 3"/>
          <p:cNvSpPr>
            <a:spLocks noGrp="1"/>
          </p:cNvSpPr>
          <p:nvPr>
            <p:ph type="body" idx="4294967295"/>
          </p:nvPr>
        </p:nvSpPr>
        <p:spPr>
          <a:xfrm>
            <a:off x="2057400" y="1295400"/>
            <a:ext cx="8610600" cy="5348288"/>
          </a:xfrm>
        </p:spPr>
        <p:txBody>
          <a:bodyPr>
            <a:normAutofit/>
          </a:bodyPr>
          <a:lstStyle/>
          <a:p>
            <a:pPr marL="0" indent="0" fontAlgn="base">
              <a:lnSpc>
                <a:spcPct val="100000"/>
              </a:lnSpc>
              <a:spcBef>
                <a:spcPct val="20000"/>
              </a:spcBef>
              <a:spcAft>
                <a:spcPct val="0"/>
              </a:spcAft>
              <a:buClr>
                <a:srgbClr val="CC0000"/>
              </a:buClr>
              <a:buNone/>
            </a:pPr>
            <a:endParaRPr lang="en-US" sz="2600" dirty="0">
              <a:solidFill>
                <a:schemeClr val="tx1">
                  <a:lumMod val="50000"/>
                  <a:lumOff val="50000"/>
                </a:schemeClr>
              </a:solidFill>
            </a:endParaRPr>
          </a:p>
          <a:p>
            <a:pPr marL="342900" indent="-342900" fontAlgn="base">
              <a:lnSpc>
                <a:spcPct val="100000"/>
              </a:lnSpc>
              <a:spcBef>
                <a:spcPct val="20000"/>
              </a:spcBef>
              <a:spcAft>
                <a:spcPct val="0"/>
              </a:spcAft>
              <a:buClr>
                <a:srgbClr val="CC0000"/>
              </a:buClr>
              <a:buFontTx/>
              <a:buChar char="•"/>
            </a:pPr>
            <a:endParaRPr lang="en-US" sz="2600" dirty="0">
              <a:solidFill>
                <a:schemeClr val="tx1">
                  <a:lumMod val="50000"/>
                  <a:lumOff val="50000"/>
                </a:schemeClr>
              </a:solidFill>
            </a:endParaRPr>
          </a:p>
          <a:p>
            <a:pPr marL="342900" indent="-342900" fontAlgn="base">
              <a:lnSpc>
                <a:spcPct val="100000"/>
              </a:lnSpc>
              <a:spcBef>
                <a:spcPct val="20000"/>
              </a:spcBef>
              <a:spcAft>
                <a:spcPct val="0"/>
              </a:spcAft>
              <a:buClr>
                <a:srgbClr val="CC0000"/>
              </a:buClr>
              <a:buFontTx/>
              <a:buChar char="•"/>
            </a:pPr>
            <a:endParaRPr lang="en-US" sz="2600" dirty="0">
              <a:solidFill>
                <a:schemeClr val="tx1">
                  <a:lumMod val="50000"/>
                  <a:lumOff val="50000"/>
                </a:schemeClr>
              </a:solidFill>
            </a:endParaRPr>
          </a:p>
          <a:p>
            <a:pPr marL="342900" indent="-342900" fontAlgn="base">
              <a:lnSpc>
                <a:spcPct val="100000"/>
              </a:lnSpc>
              <a:spcBef>
                <a:spcPct val="20000"/>
              </a:spcBef>
              <a:spcAft>
                <a:spcPct val="0"/>
              </a:spcAft>
              <a:buClr>
                <a:srgbClr val="CC0000"/>
              </a:buClr>
              <a:buFontTx/>
              <a:buChar char="•"/>
            </a:pPr>
            <a:endParaRPr lang="en-US" sz="2600" dirty="0">
              <a:solidFill>
                <a:schemeClr val="tx1">
                  <a:lumMod val="50000"/>
                  <a:lumOff val="50000"/>
                </a:schemeClr>
              </a:solidFill>
            </a:endParaRPr>
          </a:p>
          <a:p>
            <a:pPr marL="342900" indent="-342900" fontAlgn="base">
              <a:lnSpc>
                <a:spcPct val="100000"/>
              </a:lnSpc>
              <a:spcBef>
                <a:spcPct val="20000"/>
              </a:spcBef>
              <a:spcAft>
                <a:spcPct val="0"/>
              </a:spcAft>
              <a:buClr>
                <a:srgbClr val="CC0000"/>
              </a:buClr>
              <a:buFontTx/>
              <a:buChar char="•"/>
            </a:pPr>
            <a:endParaRPr lang="en-US" sz="2600" dirty="0">
              <a:solidFill>
                <a:schemeClr val="tx1">
                  <a:lumMod val="50000"/>
                  <a:lumOff val="50000"/>
                </a:schemeClr>
              </a:solidFill>
            </a:endParaRPr>
          </a:p>
          <a:p>
            <a:pPr marL="342900" indent="-342900" fontAlgn="base">
              <a:lnSpc>
                <a:spcPct val="100000"/>
              </a:lnSpc>
              <a:spcBef>
                <a:spcPct val="20000"/>
              </a:spcBef>
              <a:spcAft>
                <a:spcPct val="0"/>
              </a:spcAft>
              <a:buClr>
                <a:srgbClr val="CC0000"/>
              </a:buClr>
              <a:buFontTx/>
              <a:buChar char="•"/>
            </a:pPr>
            <a:endParaRPr lang="en-US" sz="2600" dirty="0">
              <a:solidFill>
                <a:schemeClr val="tx1">
                  <a:lumMod val="50000"/>
                  <a:lumOff val="50000"/>
                </a:schemeClr>
              </a:solidFill>
            </a:endParaRPr>
          </a:p>
          <a:p>
            <a:pPr marL="0" indent="0">
              <a:buNone/>
              <a:defRPr/>
            </a:pPr>
            <a:endParaRPr lang="en-US" sz="1800" dirty="0"/>
          </a:p>
          <a:p>
            <a:pPr marL="0" indent="0">
              <a:buNone/>
              <a:defRPr/>
            </a:pPr>
            <a:endParaRPr lang="en-US" sz="1800" dirty="0"/>
          </a:p>
        </p:txBody>
      </p:sp>
      <p:graphicFrame>
        <p:nvGraphicFramePr>
          <p:cNvPr id="3" name="Table 2"/>
          <p:cNvGraphicFramePr>
            <a:graphicFrameLocks noGrp="1"/>
          </p:cNvGraphicFramePr>
          <p:nvPr/>
        </p:nvGraphicFramePr>
        <p:xfrm>
          <a:off x="1792288" y="1225535"/>
          <a:ext cx="7925594" cy="3887521"/>
        </p:xfrm>
        <a:graphic>
          <a:graphicData uri="http://schemas.openxmlformats.org/drawingml/2006/table">
            <a:tbl>
              <a:tblPr firstRow="1" bandRow="1">
                <a:tableStyleId>{F2DE63D5-997A-4646-A377-4702673A728D}</a:tableStyleId>
              </a:tblPr>
              <a:tblGrid>
                <a:gridCol w="3962797">
                  <a:extLst>
                    <a:ext uri="{9D8B030D-6E8A-4147-A177-3AD203B41FA5}">
                      <a16:colId xmlns:a16="http://schemas.microsoft.com/office/drawing/2014/main" val="20000"/>
                    </a:ext>
                  </a:extLst>
                </a:gridCol>
                <a:gridCol w="3962797">
                  <a:extLst>
                    <a:ext uri="{9D8B030D-6E8A-4147-A177-3AD203B41FA5}">
                      <a16:colId xmlns:a16="http://schemas.microsoft.com/office/drawing/2014/main" val="20001"/>
                    </a:ext>
                  </a:extLst>
                </a:gridCol>
              </a:tblGrid>
              <a:tr h="443467">
                <a:tc>
                  <a:txBody>
                    <a:bodyPr/>
                    <a:lstStyle/>
                    <a:p>
                      <a:r>
                        <a:rPr lang="en-US" sz="2000" dirty="0"/>
                        <a:t>PARENTING</a:t>
                      </a:r>
                      <a:r>
                        <a:rPr lang="en-US" sz="2000" baseline="0" dirty="0"/>
                        <a:t> STYLE</a:t>
                      </a:r>
                      <a:endParaRPr lang="en-US" sz="2000" dirty="0">
                        <a:solidFill>
                          <a:schemeClr val="bg1"/>
                        </a:solidFill>
                      </a:endParaRPr>
                    </a:p>
                  </a:txBody>
                  <a:tcPr marT="45708" marB="45708">
                    <a:solidFill>
                      <a:srgbClr val="93599E"/>
                    </a:solidFill>
                  </a:tcPr>
                </a:tc>
                <a:tc>
                  <a:txBody>
                    <a:bodyPr/>
                    <a:lstStyle/>
                    <a:p>
                      <a:r>
                        <a:rPr lang="en-US" sz="2000" dirty="0"/>
                        <a:t>ATTRIBUTE</a:t>
                      </a:r>
                      <a:endParaRPr lang="en-US" sz="2000" dirty="0">
                        <a:solidFill>
                          <a:schemeClr val="bg1"/>
                        </a:solidFill>
                      </a:endParaRPr>
                    </a:p>
                  </a:txBody>
                  <a:tcPr marT="45708" marB="45708">
                    <a:solidFill>
                      <a:srgbClr val="93599E"/>
                    </a:solidFill>
                  </a:tcPr>
                </a:tc>
                <a:extLst>
                  <a:ext uri="{0D108BD9-81ED-4DB2-BD59-A6C34878D82A}">
                    <a16:rowId xmlns:a16="http://schemas.microsoft.com/office/drawing/2014/main" val="10000"/>
                  </a:ext>
                </a:extLst>
              </a:tr>
              <a:tr h="426696">
                <a:tc>
                  <a:txBody>
                    <a:bodyPr/>
                    <a:lstStyle/>
                    <a:p>
                      <a:r>
                        <a:rPr lang="en-US" sz="2000" dirty="0">
                          <a:solidFill>
                            <a:schemeClr val="tx1">
                              <a:lumMod val="65000"/>
                              <a:lumOff val="35000"/>
                            </a:schemeClr>
                          </a:solidFill>
                        </a:rPr>
                        <a:t>Authoritarian</a:t>
                      </a:r>
                    </a:p>
                  </a:txBody>
                  <a:tcPr marT="45708" marB="45708"/>
                </a:tc>
                <a:tc>
                  <a:txBody>
                    <a:bodyPr/>
                    <a:lstStyle/>
                    <a:p>
                      <a:r>
                        <a:rPr lang="en-US" sz="2000" dirty="0">
                          <a:solidFill>
                            <a:schemeClr val="tx1">
                              <a:lumMod val="65000"/>
                              <a:lumOff val="35000"/>
                            </a:schemeClr>
                          </a:solidFill>
                        </a:rPr>
                        <a:t>Parent gives orders; “my way or the highway”</a:t>
                      </a:r>
                    </a:p>
                  </a:txBody>
                  <a:tcPr marT="45708" marB="45708"/>
                </a:tc>
                <a:extLst>
                  <a:ext uri="{0D108BD9-81ED-4DB2-BD59-A6C34878D82A}">
                    <a16:rowId xmlns:a16="http://schemas.microsoft.com/office/drawing/2014/main" val="10001"/>
                  </a:ext>
                </a:extLst>
              </a:tr>
              <a:tr h="594336">
                <a:tc>
                  <a:txBody>
                    <a:bodyPr/>
                    <a:lstStyle/>
                    <a:p>
                      <a:r>
                        <a:rPr lang="en-US" sz="2000" dirty="0">
                          <a:solidFill>
                            <a:schemeClr val="tx1">
                              <a:lumMod val="65000"/>
                              <a:lumOff val="35000"/>
                            </a:schemeClr>
                          </a:solidFill>
                        </a:rPr>
                        <a:t>Overprotective</a:t>
                      </a:r>
                    </a:p>
                  </a:txBody>
                  <a:tcPr marT="45708" marB="45708"/>
                </a:tc>
                <a:tc>
                  <a:txBody>
                    <a:bodyPr/>
                    <a:lstStyle/>
                    <a:p>
                      <a:r>
                        <a:rPr lang="en-US" sz="2000" dirty="0">
                          <a:solidFill>
                            <a:schemeClr val="tx1">
                              <a:lumMod val="65000"/>
                              <a:lumOff val="35000"/>
                            </a:schemeClr>
                          </a:solidFill>
                        </a:rPr>
                        <a:t>Parent stays in control; parent rushes in &amp; teens do not face consequences of actions. </a:t>
                      </a:r>
                    </a:p>
                  </a:txBody>
                  <a:tcPr marT="45708" marB="45708"/>
                </a:tc>
                <a:extLst>
                  <a:ext uri="{0D108BD9-81ED-4DB2-BD59-A6C34878D82A}">
                    <a16:rowId xmlns:a16="http://schemas.microsoft.com/office/drawing/2014/main" val="10002"/>
                  </a:ext>
                </a:extLst>
              </a:tr>
              <a:tr h="426606">
                <a:tc>
                  <a:txBody>
                    <a:bodyPr/>
                    <a:lstStyle/>
                    <a:p>
                      <a:r>
                        <a:rPr lang="en-US" sz="2000" dirty="0">
                          <a:solidFill>
                            <a:schemeClr val="tx1">
                              <a:lumMod val="65000"/>
                              <a:lumOff val="35000"/>
                            </a:schemeClr>
                          </a:solidFill>
                        </a:rPr>
                        <a:t>Permissive Rule Setting</a:t>
                      </a:r>
                    </a:p>
                  </a:txBody>
                  <a:tcPr marT="45708" marB="45708"/>
                </a:tc>
                <a:tc>
                  <a:txBody>
                    <a:bodyPr/>
                    <a:lstStyle/>
                    <a:p>
                      <a:r>
                        <a:rPr lang="en-US" sz="2000" dirty="0">
                          <a:solidFill>
                            <a:schemeClr val="tx1">
                              <a:lumMod val="65000"/>
                              <a:lumOff val="35000"/>
                            </a:schemeClr>
                          </a:solidFill>
                        </a:rPr>
                        <a:t>Parent gives in;</a:t>
                      </a:r>
                      <a:r>
                        <a:rPr lang="en-US" sz="2000" baseline="0" dirty="0">
                          <a:solidFill>
                            <a:schemeClr val="tx1">
                              <a:lumMod val="65000"/>
                              <a:lumOff val="35000"/>
                            </a:schemeClr>
                          </a:solidFill>
                        </a:rPr>
                        <a:t> “kids will be kids”</a:t>
                      </a:r>
                      <a:endParaRPr lang="en-US" sz="2000" dirty="0">
                        <a:solidFill>
                          <a:schemeClr val="tx1">
                            <a:lumMod val="65000"/>
                            <a:lumOff val="35000"/>
                          </a:schemeClr>
                        </a:solidFill>
                      </a:endParaRPr>
                    </a:p>
                  </a:txBody>
                  <a:tcPr marT="45708" marB="45708"/>
                </a:tc>
                <a:extLst>
                  <a:ext uri="{0D108BD9-81ED-4DB2-BD59-A6C34878D82A}">
                    <a16:rowId xmlns:a16="http://schemas.microsoft.com/office/drawing/2014/main" val="10003"/>
                  </a:ext>
                </a:extLst>
              </a:tr>
              <a:tr h="769812">
                <a:tc>
                  <a:txBody>
                    <a:bodyPr/>
                    <a:lstStyle/>
                    <a:p>
                      <a:r>
                        <a:rPr lang="en-US" sz="2000" dirty="0">
                          <a:solidFill>
                            <a:schemeClr val="tx1">
                              <a:lumMod val="65000"/>
                              <a:lumOff val="35000"/>
                            </a:schemeClr>
                          </a:solidFill>
                        </a:rPr>
                        <a:t>Positive/</a:t>
                      </a:r>
                      <a:r>
                        <a:rPr lang="en-US" sz="2000" baseline="0" dirty="0">
                          <a:solidFill>
                            <a:schemeClr val="tx1">
                              <a:lumMod val="65000"/>
                              <a:lumOff val="35000"/>
                            </a:schemeClr>
                          </a:solidFill>
                        </a:rPr>
                        <a:t>Authoritative</a:t>
                      </a:r>
                      <a:endParaRPr lang="en-US" sz="2000" dirty="0">
                        <a:solidFill>
                          <a:schemeClr val="tx1">
                            <a:lumMod val="65000"/>
                            <a:lumOff val="35000"/>
                          </a:schemeClr>
                        </a:solidFill>
                      </a:endParaRPr>
                    </a:p>
                  </a:txBody>
                  <a:tcPr marT="45708" marB="45708"/>
                </a:tc>
                <a:tc>
                  <a:txBody>
                    <a:bodyPr/>
                    <a:lstStyle/>
                    <a:p>
                      <a:r>
                        <a:rPr lang="en-US" sz="2000" dirty="0">
                          <a:solidFill>
                            <a:schemeClr val="tx1">
                              <a:lumMod val="65000"/>
                              <a:lumOff val="35000"/>
                            </a:schemeClr>
                          </a:solidFill>
                        </a:rPr>
                        <a:t>Use their authority to strengthen</a:t>
                      </a:r>
                      <a:r>
                        <a:rPr lang="en-US" sz="2000" baseline="0" dirty="0">
                          <a:solidFill>
                            <a:schemeClr val="tx1">
                              <a:lumMod val="65000"/>
                              <a:lumOff val="35000"/>
                            </a:schemeClr>
                          </a:solidFill>
                        </a:rPr>
                        <a:t> and protect (not control) the teen. Build trust and teach teen skills to make decisions. </a:t>
                      </a:r>
                      <a:endParaRPr lang="en-US" sz="2000" dirty="0">
                        <a:solidFill>
                          <a:schemeClr val="tx1">
                            <a:lumMod val="65000"/>
                            <a:lumOff val="35000"/>
                          </a:schemeClr>
                        </a:solidFill>
                      </a:endParaRPr>
                    </a:p>
                  </a:txBody>
                  <a:tcPr marT="45708" marB="45708"/>
                </a:tc>
                <a:extLst>
                  <a:ext uri="{0D108BD9-81ED-4DB2-BD59-A6C34878D82A}">
                    <a16:rowId xmlns:a16="http://schemas.microsoft.com/office/drawing/2014/main" val="10004"/>
                  </a:ext>
                </a:extLst>
              </a:tr>
            </a:tbl>
          </a:graphicData>
        </a:graphic>
      </p:graphicFrame>
      <p:cxnSp>
        <p:nvCxnSpPr>
          <p:cNvPr id="7" name="Straight Arrow Connector 6"/>
          <p:cNvCxnSpPr>
            <a:cxnSpLocks/>
          </p:cNvCxnSpPr>
          <p:nvPr/>
        </p:nvCxnSpPr>
        <p:spPr>
          <a:xfrm flipH="1">
            <a:off x="9713863" y="1828801"/>
            <a:ext cx="347762" cy="157163"/>
          </a:xfrm>
          <a:prstGeom prst="straightConnector1">
            <a:avLst/>
          </a:prstGeom>
          <a:ln w="25400">
            <a:solidFill>
              <a:srgbClr val="CC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9713864" y="4310795"/>
            <a:ext cx="379413" cy="134938"/>
          </a:xfrm>
          <a:prstGeom prst="straightConnector1">
            <a:avLst/>
          </a:prstGeom>
          <a:ln w="25400">
            <a:solidFill>
              <a:srgbClr val="CC0000"/>
            </a:solidFill>
            <a:tailEnd type="arrow"/>
          </a:ln>
        </p:spPr>
        <p:style>
          <a:lnRef idx="1">
            <a:schemeClr val="accent1"/>
          </a:lnRef>
          <a:fillRef idx="0">
            <a:schemeClr val="accent1"/>
          </a:fillRef>
          <a:effectRef idx="0">
            <a:schemeClr val="accent1"/>
          </a:effectRef>
          <a:fontRef idx="minor">
            <a:schemeClr val="tx1"/>
          </a:fontRef>
        </p:style>
      </p:cxnSp>
      <p:pic>
        <p:nvPicPr>
          <p:cNvPr id="4" name="Picture 3" descr="Qr code&#10;&#10;Description automatically generated">
            <a:extLst>
              <a:ext uri="{FF2B5EF4-FFF2-40B4-BE49-F238E27FC236}">
                <a16:creationId xmlns:a16="http://schemas.microsoft.com/office/drawing/2014/main" id="{34437A62-AB96-409C-838C-F2FADBDCB2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99723" y="4378264"/>
            <a:ext cx="1905098" cy="2368672"/>
          </a:xfrm>
          <a:prstGeom prst="rect">
            <a:avLst/>
          </a:prstGeom>
        </p:spPr>
      </p:pic>
    </p:spTree>
    <p:extLst>
      <p:ext uri="{BB962C8B-B14F-4D97-AF65-F5344CB8AC3E}">
        <p14:creationId xmlns:p14="http://schemas.microsoft.com/office/powerpoint/2010/main" val="1601391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p:cNvSpPr>
          <p:nvPr>
            <p:ph type="title" idx="4294967295"/>
          </p:nvPr>
        </p:nvSpPr>
        <p:spPr>
          <a:xfrm>
            <a:off x="1524000" y="582614"/>
            <a:ext cx="7886700" cy="561975"/>
          </a:xfrm>
        </p:spPr>
        <p:txBody>
          <a:bodyPr/>
          <a:lstStyle/>
          <a:p>
            <a:pPr eaLnBrk="1" hangingPunct="1"/>
            <a:r>
              <a:rPr lang="en-US" dirty="0"/>
              <a:t>Topic: Talking About Alcohol</a:t>
            </a:r>
          </a:p>
        </p:txBody>
      </p:sp>
      <p:sp>
        <p:nvSpPr>
          <p:cNvPr id="35844" name="Rectangle 3"/>
          <p:cNvSpPr>
            <a:spLocks noGrp="1"/>
          </p:cNvSpPr>
          <p:nvPr>
            <p:ph type="body" idx="4294967295"/>
          </p:nvPr>
        </p:nvSpPr>
        <p:spPr>
          <a:xfrm>
            <a:off x="6572250" y="1676400"/>
            <a:ext cx="4095750" cy="4351338"/>
          </a:xfrm>
        </p:spPr>
        <p:txBody>
          <a:bodyPr>
            <a:normAutofit/>
          </a:bodyPr>
          <a:lstStyle/>
          <a:p>
            <a:pPr marL="342900" indent="-342900" fontAlgn="base">
              <a:lnSpc>
                <a:spcPct val="100000"/>
              </a:lnSpc>
              <a:spcBef>
                <a:spcPct val="20000"/>
              </a:spcBef>
              <a:spcAft>
                <a:spcPct val="0"/>
              </a:spcAft>
              <a:buClr>
                <a:srgbClr val="CC0000"/>
              </a:buClr>
              <a:buFontTx/>
              <a:buChar char="•"/>
            </a:pPr>
            <a:r>
              <a:rPr lang="en-US" dirty="0">
                <a:solidFill>
                  <a:schemeClr val="bg1">
                    <a:lumMod val="50000"/>
                  </a:schemeClr>
                </a:solidFill>
              </a:rPr>
              <a:t>Techniques for having the conversation about alcohol</a:t>
            </a:r>
          </a:p>
          <a:p>
            <a:pPr marL="342900" indent="-342900" fontAlgn="base">
              <a:lnSpc>
                <a:spcPct val="100000"/>
              </a:lnSpc>
              <a:spcBef>
                <a:spcPct val="20000"/>
              </a:spcBef>
              <a:spcAft>
                <a:spcPct val="0"/>
              </a:spcAft>
              <a:buClr>
                <a:srgbClr val="CC0000"/>
              </a:buClr>
              <a:buFontTx/>
              <a:buChar char="•"/>
            </a:pPr>
            <a:r>
              <a:rPr lang="en-US" dirty="0">
                <a:solidFill>
                  <a:schemeClr val="bg1">
                    <a:lumMod val="50000"/>
                  </a:schemeClr>
                </a:solidFill>
              </a:rPr>
              <a:t>Knowing how to communicate family </a:t>
            </a:r>
            <a:br>
              <a:rPr lang="en-US" dirty="0">
                <a:solidFill>
                  <a:schemeClr val="bg1">
                    <a:lumMod val="50000"/>
                  </a:schemeClr>
                </a:solidFill>
              </a:rPr>
            </a:br>
            <a:r>
              <a:rPr lang="en-US" dirty="0">
                <a:solidFill>
                  <a:schemeClr val="bg1">
                    <a:lumMod val="50000"/>
                  </a:schemeClr>
                </a:solidFill>
              </a:rPr>
              <a:t>values and consequences</a:t>
            </a:r>
            <a:endParaRPr lang="en-US" dirty="0">
              <a:solidFill>
                <a:schemeClr val="bg1">
                  <a:lumMod val="50000"/>
                </a:schemeClr>
              </a:solidFill>
              <a:sym typeface="Wingdings" pitchFamily="2" charset="2"/>
            </a:endParaRPr>
          </a:p>
          <a:p>
            <a:pPr marL="342900" indent="-342900" fontAlgn="base">
              <a:lnSpc>
                <a:spcPct val="100000"/>
              </a:lnSpc>
              <a:spcBef>
                <a:spcPct val="20000"/>
              </a:spcBef>
              <a:spcAft>
                <a:spcPct val="0"/>
              </a:spcAft>
              <a:buClr>
                <a:srgbClr val="CC0000"/>
              </a:buClr>
              <a:buFontTx/>
              <a:buChar char="•"/>
            </a:pPr>
            <a:r>
              <a:rPr lang="en-US" dirty="0">
                <a:solidFill>
                  <a:schemeClr val="bg1">
                    <a:lumMod val="50000"/>
                  </a:schemeClr>
                </a:solidFill>
              </a:rPr>
              <a:t>Handling questions about parents’ own history of underage drinking</a:t>
            </a:r>
            <a:endParaRPr lang="en-US" b="1" dirty="0">
              <a:solidFill>
                <a:schemeClr val="bg1">
                  <a:lumMod val="50000"/>
                </a:schemeClr>
              </a:solidFill>
            </a:endParaRPr>
          </a:p>
          <a:p>
            <a:pPr eaLnBrk="1" hangingPunct="1"/>
            <a:endParaRPr lang="en-US" sz="1800" dirty="0"/>
          </a:p>
        </p:txBody>
      </p:sp>
      <p:pic>
        <p:nvPicPr>
          <p:cNvPr id="8" name="Picture 7">
            <a:extLst>
              <a:ext uri="{FF2B5EF4-FFF2-40B4-BE49-F238E27FC236}">
                <a16:creationId xmlns:a16="http://schemas.microsoft.com/office/drawing/2014/main" id="{E3410D85-47A6-470F-9FB0-74DE325D765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81200" y="1653363"/>
            <a:ext cx="4133850" cy="4133850"/>
          </a:xfrm>
          <a:prstGeom prst="rect">
            <a:avLst/>
          </a:prstGeom>
        </p:spPr>
      </p:pic>
    </p:spTree>
    <p:extLst>
      <p:ext uri="{BB962C8B-B14F-4D97-AF65-F5344CB8AC3E}">
        <p14:creationId xmlns:p14="http://schemas.microsoft.com/office/powerpoint/2010/main" val="946011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Starting the Conversation</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87024" y="1695295"/>
            <a:ext cx="10187477" cy="3467411"/>
          </a:xfrm>
          <a:prstGeom prst="rect">
            <a:avLst/>
          </a:prstGeom>
        </p:spPr>
      </p:pic>
    </p:spTree>
    <p:extLst>
      <p:ext uri="{BB962C8B-B14F-4D97-AF65-F5344CB8AC3E}">
        <p14:creationId xmlns:p14="http://schemas.microsoft.com/office/powerpoint/2010/main" val="2169659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ED145-BDC8-E392-F675-2DB9280848FB}"/>
              </a:ext>
            </a:extLst>
          </p:cNvPr>
          <p:cNvSpPr>
            <a:spLocks noGrp="1"/>
          </p:cNvSpPr>
          <p:nvPr>
            <p:ph type="title"/>
          </p:nvPr>
        </p:nvSpPr>
        <p:spPr>
          <a:xfrm>
            <a:off x="1828800" y="457201"/>
            <a:ext cx="7886700" cy="561819"/>
          </a:xfrm>
        </p:spPr>
        <p:txBody>
          <a:bodyPr>
            <a:normAutofit fontScale="90000"/>
          </a:bodyPr>
          <a:lstStyle/>
          <a:p>
            <a:r>
              <a:rPr lang="en-US" b="1" dirty="0"/>
              <a:t>Place a special emphasis on these conversations during milestone times for your teen </a:t>
            </a:r>
          </a:p>
        </p:txBody>
      </p:sp>
      <p:sp>
        <p:nvSpPr>
          <p:cNvPr id="3" name="Text Placeholder 2">
            <a:extLst>
              <a:ext uri="{FF2B5EF4-FFF2-40B4-BE49-F238E27FC236}">
                <a16:creationId xmlns:a16="http://schemas.microsoft.com/office/drawing/2014/main" id="{F4B4D33A-E43D-D0EE-B740-B68C13508190}"/>
              </a:ext>
            </a:extLst>
          </p:cNvPr>
          <p:cNvSpPr>
            <a:spLocks noGrp="1"/>
          </p:cNvSpPr>
          <p:nvPr>
            <p:ph type="body" sz="quarter" idx="13"/>
          </p:nvPr>
        </p:nvSpPr>
        <p:spPr>
          <a:xfrm>
            <a:off x="2917032" y="2895600"/>
            <a:ext cx="6357937" cy="3213100"/>
          </a:xfrm>
        </p:spPr>
        <p:txBody>
          <a:bodyPr>
            <a:normAutofit fontScale="92500"/>
          </a:bodyPr>
          <a:lstStyle/>
          <a:p>
            <a:r>
              <a:rPr lang="en-US" sz="2500" dirty="0"/>
              <a:t>Make the Prom Promise with your high school junior or senior today!</a:t>
            </a:r>
          </a:p>
          <a:p>
            <a:pPr marL="342900" indent="-342900">
              <a:buFont typeface="Arial" panose="020B0604020202020204" pitchFamily="34" charset="0"/>
              <a:buChar char="•"/>
            </a:pPr>
            <a:r>
              <a:rPr lang="en-US" sz="2500" dirty="0"/>
              <a:t>Promise to have a substance-free prom</a:t>
            </a:r>
          </a:p>
          <a:p>
            <a:pPr marL="342900" indent="-342900">
              <a:buFont typeface="Arial" panose="020B0604020202020204" pitchFamily="34" charset="0"/>
              <a:buChar char="•"/>
            </a:pPr>
            <a:r>
              <a:rPr lang="en-US" sz="2500" dirty="0"/>
              <a:t>Discuss safe rides home</a:t>
            </a:r>
          </a:p>
          <a:p>
            <a:pPr marL="342900" indent="-342900">
              <a:buFont typeface="Arial" panose="020B0604020202020204" pitchFamily="34" charset="0"/>
              <a:buChar char="•"/>
            </a:pPr>
            <a:r>
              <a:rPr lang="en-US" sz="2500" dirty="0"/>
              <a:t>Agree on consequences if promise is broken </a:t>
            </a:r>
          </a:p>
          <a:p>
            <a:r>
              <a:rPr lang="en-US" sz="2500" dirty="0"/>
              <a:t>Download the Prom Promise Contract from our website: </a:t>
            </a:r>
            <a:r>
              <a:rPr lang="en-US" sz="2500" dirty="0">
                <a:hlinkClick r:id="rId3"/>
              </a:rPr>
              <a:t>https://madd.org/power-of-parents/</a:t>
            </a:r>
            <a:endParaRPr lang="en-US" sz="2500" dirty="0"/>
          </a:p>
          <a:p>
            <a:pPr marL="342900" indent="-342900">
              <a:buFont typeface="Arial" panose="020B0604020202020204" pitchFamily="34" charset="0"/>
              <a:buChar char="•"/>
            </a:pPr>
            <a:endParaRPr lang="en-US" sz="2500" dirty="0"/>
          </a:p>
        </p:txBody>
      </p:sp>
      <p:pic>
        <p:nvPicPr>
          <p:cNvPr id="5" name="Picture 4" descr="A black background with text and purple bow tie&#10;&#10;Description automatically generated">
            <a:extLst>
              <a:ext uri="{FF2B5EF4-FFF2-40B4-BE49-F238E27FC236}">
                <a16:creationId xmlns:a16="http://schemas.microsoft.com/office/drawing/2014/main" id="{6B444C4D-AF0A-B3C0-10DA-3BD14FBE772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71951" y="1303084"/>
            <a:ext cx="3200399" cy="1308450"/>
          </a:xfrm>
          <a:prstGeom prst="rect">
            <a:avLst/>
          </a:prstGeom>
        </p:spPr>
      </p:pic>
    </p:spTree>
    <p:extLst>
      <p:ext uri="{BB962C8B-B14F-4D97-AF65-F5344CB8AC3E}">
        <p14:creationId xmlns:p14="http://schemas.microsoft.com/office/powerpoint/2010/main" val="40927755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3"/>
          <p:cNvSpPr>
            <a:spLocks noGrp="1"/>
          </p:cNvSpPr>
          <p:nvPr>
            <p:ph type="body" idx="4294967295"/>
          </p:nvPr>
        </p:nvSpPr>
        <p:spPr>
          <a:xfrm>
            <a:off x="1524000" y="1371600"/>
            <a:ext cx="4305300" cy="5257800"/>
          </a:xfrm>
        </p:spPr>
        <p:txBody>
          <a:bodyPr>
            <a:normAutofit lnSpcReduction="10000"/>
          </a:bodyPr>
          <a:lstStyle/>
          <a:p>
            <a:pPr marL="342900" indent="-342900" fontAlgn="base">
              <a:lnSpc>
                <a:spcPct val="100000"/>
              </a:lnSpc>
              <a:spcBef>
                <a:spcPct val="20000"/>
              </a:spcBef>
              <a:spcAft>
                <a:spcPct val="0"/>
              </a:spcAft>
              <a:buClr>
                <a:srgbClr val="CC0000"/>
              </a:buClr>
              <a:buFontTx/>
              <a:buChar char="•"/>
            </a:pPr>
            <a:r>
              <a:rPr lang="en-US" dirty="0">
                <a:solidFill>
                  <a:schemeClr val="bg1">
                    <a:lumMod val="50000"/>
                  </a:schemeClr>
                </a:solidFill>
              </a:rPr>
              <a:t>Tips for dealing with peer pressure </a:t>
            </a:r>
          </a:p>
          <a:p>
            <a:pPr marL="342900" indent="-342900" fontAlgn="base">
              <a:lnSpc>
                <a:spcPct val="100000"/>
              </a:lnSpc>
              <a:spcBef>
                <a:spcPct val="20000"/>
              </a:spcBef>
              <a:spcAft>
                <a:spcPct val="0"/>
              </a:spcAft>
              <a:buClr>
                <a:srgbClr val="CC0000"/>
              </a:buClr>
              <a:buFontTx/>
              <a:buChar char="•"/>
            </a:pPr>
            <a:r>
              <a:rPr lang="en-US" dirty="0">
                <a:solidFill>
                  <a:schemeClr val="bg1">
                    <a:lumMod val="50000"/>
                  </a:schemeClr>
                </a:solidFill>
                <a:sym typeface="Wingdings" pitchFamily="2" charset="2"/>
              </a:rPr>
              <a:t>Finding alternatives to drinking</a:t>
            </a:r>
          </a:p>
          <a:p>
            <a:pPr marL="342900" indent="-342900" fontAlgn="base">
              <a:lnSpc>
                <a:spcPct val="100000"/>
              </a:lnSpc>
              <a:spcBef>
                <a:spcPct val="20000"/>
              </a:spcBef>
              <a:spcAft>
                <a:spcPct val="0"/>
              </a:spcAft>
              <a:buClr>
                <a:srgbClr val="CC0000"/>
              </a:buClr>
              <a:buFontTx/>
              <a:buChar char="•"/>
            </a:pPr>
            <a:r>
              <a:rPr lang="en-US" dirty="0">
                <a:solidFill>
                  <a:schemeClr val="bg1">
                    <a:lumMod val="50000"/>
                  </a:schemeClr>
                </a:solidFill>
              </a:rPr>
              <a:t>Guiding them to choose friends wisely </a:t>
            </a:r>
          </a:p>
          <a:p>
            <a:pPr marL="342900" indent="-342900" fontAlgn="base">
              <a:lnSpc>
                <a:spcPct val="100000"/>
              </a:lnSpc>
              <a:spcBef>
                <a:spcPct val="20000"/>
              </a:spcBef>
              <a:spcAft>
                <a:spcPct val="0"/>
              </a:spcAft>
              <a:buClr>
                <a:srgbClr val="CC0000"/>
              </a:buClr>
              <a:buFontTx/>
              <a:buChar char="•"/>
            </a:pPr>
            <a:r>
              <a:rPr lang="en-US" dirty="0">
                <a:solidFill>
                  <a:schemeClr val="bg1">
                    <a:lumMod val="50000"/>
                  </a:schemeClr>
                </a:solidFill>
              </a:rPr>
              <a:t>Set clear expectations, rules and consequences so your teen knows how you expect them to handle situations </a:t>
            </a:r>
          </a:p>
          <a:p>
            <a:pPr marL="342900" indent="-342900" fontAlgn="base">
              <a:lnSpc>
                <a:spcPct val="100000"/>
              </a:lnSpc>
              <a:spcBef>
                <a:spcPct val="20000"/>
              </a:spcBef>
              <a:spcAft>
                <a:spcPct val="0"/>
              </a:spcAft>
              <a:buClr>
                <a:srgbClr val="CC0000"/>
              </a:buClr>
              <a:buFontTx/>
              <a:buChar char="•"/>
            </a:pPr>
            <a:r>
              <a:rPr lang="en-US" dirty="0">
                <a:solidFill>
                  <a:schemeClr val="bg1">
                    <a:lumMod val="50000"/>
                  </a:schemeClr>
                </a:solidFill>
              </a:rPr>
              <a:t>Getting help when teenagers have a drinking problem</a:t>
            </a:r>
            <a:endParaRPr lang="en-US" sz="1800" dirty="0">
              <a:solidFill>
                <a:schemeClr val="bg1">
                  <a:lumMod val="50000"/>
                </a:schemeClr>
              </a:solidFill>
            </a:endParaRPr>
          </a:p>
          <a:p>
            <a:pPr marL="0" indent="0" fontAlgn="base">
              <a:lnSpc>
                <a:spcPct val="100000"/>
              </a:lnSpc>
              <a:spcBef>
                <a:spcPct val="20000"/>
              </a:spcBef>
              <a:spcAft>
                <a:spcPct val="0"/>
              </a:spcAft>
              <a:buClr>
                <a:srgbClr val="CC0000"/>
              </a:buClr>
              <a:buNone/>
            </a:pPr>
            <a:endParaRPr lang="en-US" dirty="0">
              <a:solidFill>
                <a:schemeClr val="bg1">
                  <a:lumMod val="50000"/>
                </a:schemeClr>
              </a:solidFill>
            </a:endParaRPr>
          </a:p>
          <a:p>
            <a:pPr marL="342900" indent="-342900" fontAlgn="base">
              <a:lnSpc>
                <a:spcPct val="100000"/>
              </a:lnSpc>
              <a:spcBef>
                <a:spcPct val="20000"/>
              </a:spcBef>
              <a:spcAft>
                <a:spcPct val="0"/>
              </a:spcAft>
              <a:buClr>
                <a:srgbClr val="CC0000"/>
              </a:buClr>
              <a:buFontTx/>
              <a:buChar char="•"/>
            </a:pPr>
            <a:endParaRPr lang="en-US" dirty="0">
              <a:solidFill>
                <a:schemeClr val="bg1">
                  <a:lumMod val="50000"/>
                </a:schemeClr>
              </a:solidFill>
            </a:endParaRPr>
          </a:p>
        </p:txBody>
      </p:sp>
      <p:sp>
        <p:nvSpPr>
          <p:cNvPr id="36867" name="Rectangle 2"/>
          <p:cNvSpPr>
            <a:spLocks noGrp="1"/>
          </p:cNvSpPr>
          <p:nvPr>
            <p:ph type="title" idx="4294967295"/>
          </p:nvPr>
        </p:nvSpPr>
        <p:spPr>
          <a:xfrm>
            <a:off x="1524000" y="582614"/>
            <a:ext cx="7886700" cy="561975"/>
          </a:xfrm>
        </p:spPr>
        <p:txBody>
          <a:bodyPr>
            <a:normAutofit/>
          </a:bodyPr>
          <a:lstStyle/>
          <a:p>
            <a:pPr eaLnBrk="1" hangingPunct="1"/>
            <a:r>
              <a:rPr lang="en-US" dirty="0"/>
              <a:t>Topic: Helping Your Teen Make Good Choices</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48401" y="1676400"/>
            <a:ext cx="4298053" cy="3712786"/>
          </a:xfrm>
          <a:prstGeom prst="rect">
            <a:avLst/>
          </a:prstGeom>
        </p:spPr>
      </p:pic>
    </p:spTree>
    <p:extLst>
      <p:ext uri="{BB962C8B-B14F-4D97-AF65-F5344CB8AC3E}">
        <p14:creationId xmlns:p14="http://schemas.microsoft.com/office/powerpoint/2010/main" val="3727718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EBD464-9B1E-4E90-831E-97F39637A9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44603" y="1371601"/>
            <a:ext cx="5649968" cy="4077607"/>
          </a:xfrm>
          <a:prstGeom prst="rect">
            <a:avLst/>
          </a:prstGeom>
        </p:spPr>
      </p:pic>
      <p:sp>
        <p:nvSpPr>
          <p:cNvPr id="35843" name="Rectangle 2"/>
          <p:cNvSpPr>
            <a:spLocks noGrp="1"/>
          </p:cNvSpPr>
          <p:nvPr>
            <p:ph type="title" idx="4294967295"/>
          </p:nvPr>
        </p:nvSpPr>
        <p:spPr>
          <a:xfrm>
            <a:off x="1524000" y="304800"/>
            <a:ext cx="7962900" cy="744538"/>
          </a:xfrm>
        </p:spPr>
        <p:txBody>
          <a:bodyPr>
            <a:noAutofit/>
          </a:bodyPr>
          <a:lstStyle/>
          <a:p>
            <a:r>
              <a:rPr lang="en-US" dirty="0"/>
              <a:t>Helping Your Teen Driver Steer Clear of </a:t>
            </a:r>
            <a:br>
              <a:rPr lang="en-US" dirty="0"/>
            </a:br>
            <a:r>
              <a:rPr lang="en-US" dirty="0"/>
              <a:t>Driving Dangers</a:t>
            </a:r>
            <a:endParaRPr lang="en-US" b="1" dirty="0">
              <a:solidFill>
                <a:srgbClr val="0098DB"/>
              </a:solidFill>
              <a:latin typeface="Poppins" panose="02000000000000000000"/>
            </a:endParaRPr>
          </a:p>
        </p:txBody>
      </p:sp>
      <p:sp>
        <p:nvSpPr>
          <p:cNvPr id="35844" name="Rectangle 3"/>
          <p:cNvSpPr>
            <a:spLocks noGrp="1"/>
          </p:cNvSpPr>
          <p:nvPr>
            <p:ph type="body" idx="4294967295"/>
          </p:nvPr>
        </p:nvSpPr>
        <p:spPr>
          <a:xfrm>
            <a:off x="1524000" y="1371600"/>
            <a:ext cx="3352800" cy="4929188"/>
          </a:xfrm>
        </p:spPr>
        <p:txBody>
          <a:bodyPr>
            <a:normAutofit fontScale="92500" lnSpcReduction="10000"/>
          </a:bodyPr>
          <a:lstStyle/>
          <a:p>
            <a:pPr>
              <a:buClr>
                <a:srgbClr val="C00000"/>
              </a:buClr>
            </a:pPr>
            <a:r>
              <a:rPr lang="en-US" sz="2600" dirty="0">
                <a:solidFill>
                  <a:schemeClr val="bg1">
                    <a:lumMod val="50000"/>
                  </a:schemeClr>
                </a:solidFill>
                <a:latin typeface="Helvetica Neue Medium" panose="02000503000000020004"/>
              </a:rPr>
              <a:t>Talk to your child about the dangers and consequences of drinking and/or using cannabis and driving </a:t>
            </a:r>
          </a:p>
          <a:p>
            <a:pPr>
              <a:buClr>
                <a:srgbClr val="C00000"/>
              </a:buClr>
            </a:pPr>
            <a:r>
              <a:rPr lang="en-US" sz="2600" dirty="0">
                <a:solidFill>
                  <a:schemeClr val="bg1">
                    <a:lumMod val="50000"/>
                  </a:schemeClr>
                </a:solidFill>
                <a:latin typeface="Helvetica Neue Medium" panose="02000503000000020004"/>
              </a:rPr>
              <a:t>Talk to your teen about the dangers of riding in a car with someone who has been drinking or consuming cannabis/other drugs</a:t>
            </a:r>
          </a:p>
          <a:p>
            <a:pPr>
              <a:buClr>
                <a:srgbClr val="C00000"/>
              </a:buClr>
            </a:pPr>
            <a:r>
              <a:rPr lang="en-US" sz="2600" dirty="0">
                <a:solidFill>
                  <a:schemeClr val="bg1">
                    <a:lumMod val="50000"/>
                  </a:schemeClr>
                </a:solidFill>
                <a:latin typeface="Helvetica Neue Medium" panose="02000503000000020004"/>
              </a:rPr>
              <a:t>Create a plan on how to get home safe</a:t>
            </a:r>
          </a:p>
          <a:p>
            <a:pPr eaLnBrk="1" hangingPunct="1"/>
            <a:endParaRPr lang="en-US" sz="1126" dirty="0">
              <a:solidFill>
                <a:schemeClr val="bg1">
                  <a:lumMod val="50000"/>
                </a:schemeClr>
              </a:solidFill>
            </a:endParaRPr>
          </a:p>
        </p:txBody>
      </p:sp>
    </p:spTree>
    <p:extLst>
      <p:ext uri="{BB962C8B-B14F-4D97-AF65-F5344CB8AC3E}">
        <p14:creationId xmlns:p14="http://schemas.microsoft.com/office/powerpoint/2010/main" val="1300894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MADD’s Mission: NO MORE VICTIMS</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57074" y="1524000"/>
            <a:ext cx="4571999" cy="4582438"/>
          </a:xfrm>
          <a:prstGeom prst="rect">
            <a:avLst/>
          </a:prstGeom>
          <a:effectLst>
            <a:outerShdw blurRad="76200" dir="13500000" sy="23000" kx="1200000" algn="br" rotWithShape="0">
              <a:prstClr val="black">
                <a:alpha val="8000"/>
              </a:prstClr>
            </a:outerShdw>
          </a:effectLst>
        </p:spPr>
      </p:pic>
    </p:spTree>
    <p:extLst>
      <p:ext uri="{BB962C8B-B14F-4D97-AF65-F5344CB8AC3E}">
        <p14:creationId xmlns:p14="http://schemas.microsoft.com/office/powerpoint/2010/main" val="3466126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p:cNvSpPr>
          <p:nvPr>
            <p:ph type="title" idx="4294967295"/>
          </p:nvPr>
        </p:nvSpPr>
        <p:spPr>
          <a:xfrm>
            <a:off x="1524000" y="420689"/>
            <a:ext cx="7886700" cy="561975"/>
          </a:xfrm>
        </p:spPr>
        <p:txBody>
          <a:bodyPr>
            <a:normAutofit fontScale="90000"/>
          </a:bodyPr>
          <a:lstStyle/>
          <a:p>
            <a:pPr eaLnBrk="1" hangingPunct="1"/>
            <a:r>
              <a:rPr lang="en-US" dirty="0"/>
              <a:t>Topic: Talking About Cannabis and Combining Alcohol and Cannabis</a:t>
            </a:r>
          </a:p>
        </p:txBody>
      </p:sp>
      <p:sp>
        <p:nvSpPr>
          <p:cNvPr id="35844" name="Rectangle 3"/>
          <p:cNvSpPr>
            <a:spLocks noGrp="1"/>
          </p:cNvSpPr>
          <p:nvPr>
            <p:ph type="body" idx="4294967295"/>
          </p:nvPr>
        </p:nvSpPr>
        <p:spPr>
          <a:xfrm>
            <a:off x="6300788" y="1295400"/>
            <a:ext cx="4367212" cy="4876800"/>
          </a:xfrm>
        </p:spPr>
        <p:txBody>
          <a:bodyPr>
            <a:normAutofit/>
          </a:bodyPr>
          <a:lstStyle/>
          <a:p>
            <a:pPr fontAlgn="base">
              <a:lnSpc>
                <a:spcPct val="100000"/>
              </a:lnSpc>
              <a:spcBef>
                <a:spcPct val="20000"/>
              </a:spcBef>
              <a:spcAft>
                <a:spcPct val="0"/>
              </a:spcAft>
              <a:buClr>
                <a:srgbClr val="CC0000"/>
              </a:buClr>
            </a:pPr>
            <a:r>
              <a:rPr lang="en-US" dirty="0">
                <a:solidFill>
                  <a:schemeClr val="bg1">
                    <a:lumMod val="50000"/>
                  </a:schemeClr>
                </a:solidFill>
              </a:rPr>
              <a:t>There are differences in cannabis today vs. 30 years ago</a:t>
            </a:r>
          </a:p>
          <a:p>
            <a:pPr marL="342900" indent="-342900" fontAlgn="base">
              <a:lnSpc>
                <a:spcPct val="100000"/>
              </a:lnSpc>
              <a:spcBef>
                <a:spcPct val="20000"/>
              </a:spcBef>
              <a:spcAft>
                <a:spcPct val="0"/>
              </a:spcAft>
              <a:buClr>
                <a:srgbClr val="CC0000"/>
              </a:buClr>
              <a:buFontTx/>
              <a:buChar char="•"/>
            </a:pPr>
            <a:r>
              <a:rPr lang="en-US" dirty="0">
                <a:solidFill>
                  <a:schemeClr val="bg1">
                    <a:lumMod val="50000"/>
                  </a:schemeClr>
                </a:solidFill>
              </a:rPr>
              <a:t>It’s dangerous to the developing brain and studies have shown that the effects of cannabis on brain function cannot be reversed. </a:t>
            </a:r>
          </a:p>
          <a:p>
            <a:pPr marL="342900" indent="-342900" fontAlgn="base">
              <a:lnSpc>
                <a:spcPct val="100000"/>
              </a:lnSpc>
              <a:spcBef>
                <a:spcPct val="20000"/>
              </a:spcBef>
              <a:spcAft>
                <a:spcPct val="0"/>
              </a:spcAft>
              <a:buClr>
                <a:srgbClr val="CC0000"/>
              </a:buClr>
              <a:buFontTx/>
              <a:buChar char="•"/>
            </a:pPr>
            <a:r>
              <a:rPr lang="en-US" dirty="0">
                <a:solidFill>
                  <a:schemeClr val="bg1">
                    <a:lumMod val="50000"/>
                  </a:schemeClr>
                </a:solidFill>
              </a:rPr>
              <a:t>Debunk the myths youth may hold about cannabis</a:t>
            </a:r>
          </a:p>
        </p:txBody>
      </p:sp>
      <p:pic>
        <p:nvPicPr>
          <p:cNvPr id="4" name="Picture 3" descr="A picture containing text, person, indoor&#10;&#10;Description automatically generated">
            <a:extLst>
              <a:ext uri="{FF2B5EF4-FFF2-40B4-BE49-F238E27FC236}">
                <a16:creationId xmlns:a16="http://schemas.microsoft.com/office/drawing/2014/main" id="{9EA795DD-ACAE-4194-8DBB-2394E2CFF94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81200" y="2057400"/>
            <a:ext cx="3962400" cy="2939158"/>
          </a:xfrm>
          <a:prstGeom prst="rect">
            <a:avLst/>
          </a:prstGeom>
        </p:spPr>
      </p:pic>
    </p:spTree>
    <p:extLst>
      <p:ext uri="{BB962C8B-B14F-4D97-AF65-F5344CB8AC3E}">
        <p14:creationId xmlns:p14="http://schemas.microsoft.com/office/powerpoint/2010/main" val="3406839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Presentation Dedication</a:t>
            </a:r>
            <a:endParaRPr lang="en-US" dirty="0"/>
          </a:p>
        </p:txBody>
      </p:sp>
      <p:pic>
        <p:nvPicPr>
          <p:cNvPr id="8" name="Content Placeholder 7"/>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4839902" y="1398766"/>
            <a:ext cx="2512197" cy="3804234"/>
          </a:xfrm>
          <a:prstGeom prst="rect">
            <a:avLst/>
          </a:prstGeom>
          <a:ln>
            <a:noFill/>
          </a:ln>
          <a:effectLst>
            <a:outerShdw blurRad="190500" algn="tl" rotWithShape="0">
              <a:srgbClr val="000000">
                <a:alpha val="70000"/>
              </a:srgbClr>
            </a:outerShdw>
          </a:effectLst>
        </p:spPr>
      </p:pic>
      <p:sp>
        <p:nvSpPr>
          <p:cNvPr id="10" name="TextBox 9"/>
          <p:cNvSpPr txBox="1"/>
          <p:nvPr/>
        </p:nvSpPr>
        <p:spPr>
          <a:xfrm>
            <a:off x="4663530" y="5457179"/>
            <a:ext cx="2688569" cy="461665"/>
          </a:xfrm>
          <a:prstGeom prst="rect">
            <a:avLst/>
          </a:prstGeom>
          <a:noFill/>
        </p:spPr>
        <p:txBody>
          <a:bodyPr wrap="square" rtlCol="0">
            <a:spAutoFit/>
          </a:bodyPr>
          <a:lstStyle/>
          <a:p>
            <a:pPr algn="ctr" fontAlgn="base">
              <a:spcBef>
                <a:spcPct val="0"/>
              </a:spcBef>
              <a:spcAft>
                <a:spcPct val="0"/>
              </a:spcAft>
            </a:pPr>
            <a:r>
              <a:rPr lang="en-US" sz="2400" dirty="0">
                <a:solidFill>
                  <a:prstClr val="black">
                    <a:lumMod val="50000"/>
                    <a:lumOff val="50000"/>
                  </a:prstClr>
                </a:solidFill>
                <a:latin typeface="Helvetica Neue Medium" panose="02000503000000020004"/>
              </a:rPr>
              <a:t>Olivia Pruett</a:t>
            </a:r>
          </a:p>
        </p:txBody>
      </p:sp>
    </p:spTree>
    <p:extLst>
      <p:ext uri="{BB962C8B-B14F-4D97-AF65-F5344CB8AC3E}">
        <p14:creationId xmlns:p14="http://schemas.microsoft.com/office/powerpoint/2010/main" val="426589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 Have the Power to Make a Difference</a:t>
            </a:r>
          </a:p>
        </p:txBody>
      </p:sp>
      <p:pic>
        <p:nvPicPr>
          <p:cNvPr id="4" name="Picture 3" descr="Your-Teens-are-Listening.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24001" y="1371600"/>
            <a:ext cx="7259335" cy="4444224"/>
          </a:xfrm>
          <a:prstGeom prst="rect">
            <a:avLst/>
          </a:prstGeom>
        </p:spPr>
      </p:pic>
    </p:spTree>
    <p:extLst>
      <p:ext uri="{BB962C8B-B14F-4D97-AF65-F5344CB8AC3E}">
        <p14:creationId xmlns:p14="http://schemas.microsoft.com/office/powerpoint/2010/main" val="21487581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rgbClr val="6069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panose="020F0502020204030204"/>
            </a:endParaRPr>
          </a:p>
        </p:txBody>
      </p:sp>
      <p:sp>
        <p:nvSpPr>
          <p:cNvPr id="39" name="Rectangle 3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81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panose="020F0502020204030204"/>
            </a:endParaRPr>
          </a:p>
        </p:txBody>
      </p:sp>
      <p:pic>
        <p:nvPicPr>
          <p:cNvPr id="3" name="Picture 2" descr="A brochure of a young person and person&#10;&#10;Description automatically generated">
            <a:extLst>
              <a:ext uri="{FF2B5EF4-FFF2-40B4-BE49-F238E27FC236}">
                <a16:creationId xmlns:a16="http://schemas.microsoft.com/office/drawing/2014/main" id="{7D9C644C-A6D2-A68C-E68A-F7C074FD74A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429000" y="515630"/>
            <a:ext cx="5791200" cy="6372851"/>
          </a:xfrm>
          <a:prstGeom prst="rect">
            <a:avLst/>
          </a:prstGeom>
        </p:spPr>
      </p:pic>
    </p:spTree>
    <p:extLst>
      <p:ext uri="{BB962C8B-B14F-4D97-AF65-F5344CB8AC3E}">
        <p14:creationId xmlns:p14="http://schemas.microsoft.com/office/powerpoint/2010/main" val="213474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B17D8C-D937-CE49-B71F-8C5B7BFA1310}"/>
              </a:ext>
            </a:extLst>
          </p:cNvPr>
          <p:cNvSpPr>
            <a:spLocks noGrp="1"/>
          </p:cNvSpPr>
          <p:nvPr>
            <p:ph type="body" sz="quarter" idx="13"/>
          </p:nvPr>
        </p:nvSpPr>
        <p:spPr>
          <a:xfrm>
            <a:off x="2917113" y="5006975"/>
            <a:ext cx="3409950" cy="418744"/>
          </a:xfrm>
        </p:spPr>
        <p:txBody>
          <a:bodyPr>
            <a:normAutofit fontScale="85000" lnSpcReduction="20000"/>
          </a:bodyPr>
          <a:lstStyle/>
          <a:p>
            <a:r>
              <a:rPr lang="en-US" dirty="0"/>
              <a:t>MADD-West Tennessee Program Specialist –Karon White</a:t>
            </a:r>
          </a:p>
        </p:txBody>
      </p:sp>
      <p:sp>
        <p:nvSpPr>
          <p:cNvPr id="3" name="Text Placeholder 2">
            <a:extLst>
              <a:ext uri="{FF2B5EF4-FFF2-40B4-BE49-F238E27FC236}">
                <a16:creationId xmlns:a16="http://schemas.microsoft.com/office/drawing/2014/main" id="{1C7CD9F2-8538-014C-84BA-F37EA7F1812E}"/>
              </a:ext>
            </a:extLst>
          </p:cNvPr>
          <p:cNvSpPr>
            <a:spLocks noGrp="1"/>
          </p:cNvSpPr>
          <p:nvPr>
            <p:ph type="body" sz="quarter" idx="14"/>
          </p:nvPr>
        </p:nvSpPr>
        <p:spPr/>
        <p:txBody>
          <a:bodyPr/>
          <a:lstStyle/>
          <a:p>
            <a:r>
              <a:rPr lang="en-US" dirty="0"/>
              <a:t>901-262-6819</a:t>
            </a:r>
          </a:p>
        </p:txBody>
      </p:sp>
      <p:sp>
        <p:nvSpPr>
          <p:cNvPr id="4" name="Text Placeholder 3">
            <a:extLst>
              <a:ext uri="{FF2B5EF4-FFF2-40B4-BE49-F238E27FC236}">
                <a16:creationId xmlns:a16="http://schemas.microsoft.com/office/drawing/2014/main" id="{BB0781B3-7853-1141-B954-A7C11F5EB08D}"/>
              </a:ext>
            </a:extLst>
          </p:cNvPr>
          <p:cNvSpPr>
            <a:spLocks noGrp="1"/>
          </p:cNvSpPr>
          <p:nvPr>
            <p:ph type="body" sz="quarter" idx="15"/>
          </p:nvPr>
        </p:nvSpPr>
        <p:spPr/>
        <p:txBody>
          <a:bodyPr/>
          <a:lstStyle/>
          <a:p>
            <a:r>
              <a:rPr lang="en-US" dirty="0"/>
              <a:t>Karon.white@madd.org</a:t>
            </a:r>
          </a:p>
        </p:txBody>
      </p:sp>
      <p:sp>
        <p:nvSpPr>
          <p:cNvPr id="5" name="Text Placeholder 4">
            <a:extLst>
              <a:ext uri="{FF2B5EF4-FFF2-40B4-BE49-F238E27FC236}">
                <a16:creationId xmlns:a16="http://schemas.microsoft.com/office/drawing/2014/main" id="{B5119808-DA8C-7F4B-A679-9FC3823B13E0}"/>
              </a:ext>
            </a:extLst>
          </p:cNvPr>
          <p:cNvSpPr>
            <a:spLocks noGrp="1"/>
          </p:cNvSpPr>
          <p:nvPr>
            <p:ph type="body" sz="quarter" idx="16"/>
          </p:nvPr>
        </p:nvSpPr>
        <p:spPr/>
        <p:txBody>
          <a:bodyPr/>
          <a:lstStyle/>
          <a:p>
            <a:r>
              <a:rPr lang="en-US" dirty="0"/>
              <a:t>https://madd.org/power-of-parents/</a:t>
            </a:r>
          </a:p>
        </p:txBody>
      </p:sp>
    </p:spTree>
    <p:extLst>
      <p:ext uri="{BB962C8B-B14F-4D97-AF65-F5344CB8AC3E}">
        <p14:creationId xmlns:p14="http://schemas.microsoft.com/office/powerpoint/2010/main" val="1526621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1"/>
          </p:nvPr>
        </p:nvPicPr>
        <p:blipFill>
          <a:blip r:embed="rId4" cstate="email">
            <a:extLst>
              <a:ext uri="{28A0092B-C50C-407E-A947-70E740481C1C}">
                <a14:useLocalDpi xmlns:a14="http://schemas.microsoft.com/office/drawing/2010/main"/>
              </a:ext>
            </a:extLst>
          </a:blip>
          <a:stretch>
            <a:fillRect/>
          </a:stretch>
        </p:blipFill>
        <p:spPr>
          <a:xfrm>
            <a:off x="2132760" y="1669009"/>
            <a:ext cx="3750873" cy="2606653"/>
          </a:xfrm>
          <a:prstGeom prst="rect">
            <a:avLst/>
          </a:prstGeom>
        </p:spPr>
      </p:pic>
      <p:sp>
        <p:nvSpPr>
          <p:cNvPr id="4" name="Title 3"/>
          <p:cNvSpPr>
            <a:spLocks noGrp="1"/>
          </p:cNvSpPr>
          <p:nvPr>
            <p:ph type="title"/>
          </p:nvPr>
        </p:nvSpPr>
        <p:spPr>
          <a:xfrm>
            <a:off x="1699723" y="304801"/>
            <a:ext cx="8587277" cy="839788"/>
          </a:xfrm>
        </p:spPr>
        <p:txBody>
          <a:bodyPr>
            <a:normAutofit fontScale="90000"/>
          </a:bodyPr>
          <a:lstStyle/>
          <a:p>
            <a:r>
              <a:rPr lang="en-US" dirty="0"/>
              <a:t>MADD’s Underage Substance Use Prevention Programs</a:t>
            </a:r>
          </a:p>
        </p:txBody>
      </p:sp>
      <p:pic>
        <p:nvPicPr>
          <p:cNvPr id="10" name="Content Placeholder 3"/>
          <p:cNvPicPr>
            <a:picLocks noGrp="1" noChangeAspect="1"/>
          </p:cNvPicPr>
          <p:nvPr>
            <p:ph sz="half" idx="2"/>
          </p:nvPr>
        </p:nvPicPr>
        <p:blipFill>
          <a:blip r:embed="rId5" cstate="email">
            <a:extLst>
              <a:ext uri="{28A0092B-C50C-407E-A947-70E740481C1C}">
                <a14:useLocalDpi xmlns:a14="http://schemas.microsoft.com/office/drawing/2010/main"/>
              </a:ext>
            </a:extLst>
          </a:blip>
          <a:stretch>
            <a:fillRect/>
          </a:stretch>
        </p:blipFill>
        <p:spPr>
          <a:xfrm>
            <a:off x="7364817" y="1982269"/>
            <a:ext cx="2694425" cy="1980131"/>
          </a:xfrm>
        </p:spPr>
      </p:pic>
    </p:spTree>
    <p:extLst>
      <p:ext uri="{BB962C8B-B14F-4D97-AF65-F5344CB8AC3E}">
        <p14:creationId xmlns:p14="http://schemas.microsoft.com/office/powerpoint/2010/main" val="1705621731"/>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Presenting Sponsor</a:t>
            </a:r>
          </a:p>
        </p:txBody>
      </p:sp>
      <p:pic>
        <p:nvPicPr>
          <p:cNvPr id="4" name="Content Placeholder 3"/>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3200400" y="2157491"/>
            <a:ext cx="5986996" cy="2543019"/>
          </a:xfrm>
          <a:prstGeom prst="rect">
            <a:avLst/>
          </a:prstGeom>
        </p:spPr>
      </p:pic>
    </p:spTree>
    <p:extLst>
      <p:ext uri="{BB962C8B-B14F-4D97-AF65-F5344CB8AC3E}">
        <p14:creationId xmlns:p14="http://schemas.microsoft.com/office/powerpoint/2010/main" val="2886762921"/>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239AD-DB88-494F-9775-F5F37EA53648}"/>
              </a:ext>
            </a:extLst>
          </p:cNvPr>
          <p:cNvSpPr>
            <a:spLocks noGrp="1"/>
          </p:cNvSpPr>
          <p:nvPr>
            <p:ph type="title"/>
          </p:nvPr>
        </p:nvSpPr>
        <p:spPr/>
        <p:txBody>
          <a:bodyPr/>
          <a:lstStyle/>
          <a:p>
            <a:r>
              <a:rPr lang="en-US" dirty="0"/>
              <a:t>Today’s Key Objectives </a:t>
            </a:r>
          </a:p>
        </p:txBody>
      </p:sp>
      <p:sp>
        <p:nvSpPr>
          <p:cNvPr id="3" name="Text Placeholder 2">
            <a:extLst>
              <a:ext uri="{FF2B5EF4-FFF2-40B4-BE49-F238E27FC236}">
                <a16:creationId xmlns:a16="http://schemas.microsoft.com/office/drawing/2014/main" id="{86255DE7-A0EC-B94A-B13A-CC2DC7FABD5B}"/>
              </a:ext>
            </a:extLst>
          </p:cNvPr>
          <p:cNvSpPr>
            <a:spLocks noGrp="1"/>
          </p:cNvSpPr>
          <p:nvPr>
            <p:ph type="body" sz="quarter" idx="13"/>
          </p:nvPr>
        </p:nvSpPr>
        <p:spPr>
          <a:xfrm>
            <a:off x="2455863" y="1598613"/>
            <a:ext cx="7130560" cy="4573587"/>
          </a:xfrm>
        </p:spPr>
        <p:txBody>
          <a:bodyPr>
            <a:normAutofit lnSpcReduction="10000"/>
          </a:bodyPr>
          <a:lstStyle/>
          <a:p>
            <a:pPr marL="457200" indent="-457200" fontAlgn="base">
              <a:lnSpc>
                <a:spcPct val="100000"/>
              </a:lnSpc>
              <a:spcBef>
                <a:spcPct val="20000"/>
              </a:spcBef>
              <a:spcAft>
                <a:spcPct val="0"/>
              </a:spcAft>
              <a:buClr>
                <a:srgbClr val="CC0000"/>
              </a:buClr>
              <a:buFont typeface="+mj-lt"/>
              <a:buAutoNum type="arabicPeriod"/>
            </a:pPr>
            <a:r>
              <a:rPr lang="en-US" sz="2800" kern="0" dirty="0">
                <a:solidFill>
                  <a:srgbClr val="808080"/>
                </a:solidFill>
                <a:latin typeface="Helvetica Neue Medium" panose="02000503000000020004"/>
                <a:ea typeface="+mn-ea"/>
                <a:cs typeface="+mn-cs"/>
              </a:rPr>
              <a:t>Problem and consequences of underage drinking and Cannabis use</a:t>
            </a:r>
          </a:p>
          <a:p>
            <a:pPr marL="457200" indent="-457200" fontAlgn="base">
              <a:lnSpc>
                <a:spcPct val="100000"/>
              </a:lnSpc>
              <a:spcBef>
                <a:spcPct val="20000"/>
              </a:spcBef>
              <a:spcAft>
                <a:spcPct val="0"/>
              </a:spcAft>
              <a:buClr>
                <a:srgbClr val="CC0000"/>
              </a:buClr>
              <a:buFont typeface="+mj-lt"/>
              <a:buAutoNum type="arabicPeriod"/>
            </a:pPr>
            <a:r>
              <a:rPr lang="en-US" sz="2800" kern="0" dirty="0">
                <a:solidFill>
                  <a:srgbClr val="808080"/>
                </a:solidFill>
                <a:latin typeface="Helvetica Neue Medium" panose="02000503000000020004"/>
                <a:ea typeface="+mn-ea"/>
                <a:cs typeface="+mn-cs"/>
              </a:rPr>
              <a:t>Role of teens’ friends/peers</a:t>
            </a:r>
          </a:p>
          <a:p>
            <a:pPr marL="457200" indent="-457200" fontAlgn="base">
              <a:lnSpc>
                <a:spcPct val="100000"/>
              </a:lnSpc>
              <a:spcBef>
                <a:spcPct val="20000"/>
              </a:spcBef>
              <a:spcAft>
                <a:spcPct val="0"/>
              </a:spcAft>
              <a:buClr>
                <a:srgbClr val="CC0000"/>
              </a:buClr>
              <a:buFont typeface="+mj-lt"/>
              <a:buAutoNum type="arabicPeriod"/>
            </a:pPr>
            <a:r>
              <a:rPr lang="en-US" sz="2800" kern="0" dirty="0">
                <a:solidFill>
                  <a:srgbClr val="808080"/>
                </a:solidFill>
                <a:latin typeface="Helvetica Neue Medium" panose="02000503000000020004"/>
                <a:ea typeface="+mn-ea"/>
                <a:cs typeface="+mn-cs"/>
              </a:rPr>
              <a:t>Role of adults </a:t>
            </a:r>
          </a:p>
          <a:p>
            <a:pPr marL="457200" indent="-457200" fontAlgn="base">
              <a:lnSpc>
                <a:spcPct val="100000"/>
              </a:lnSpc>
              <a:spcBef>
                <a:spcPct val="20000"/>
              </a:spcBef>
              <a:spcAft>
                <a:spcPct val="0"/>
              </a:spcAft>
              <a:buClr>
                <a:srgbClr val="CC0000"/>
              </a:buClr>
              <a:buFont typeface="+mj-lt"/>
              <a:buAutoNum type="arabicPeriod"/>
            </a:pPr>
            <a:r>
              <a:rPr lang="en-US" sz="2800" kern="0" dirty="0">
                <a:solidFill>
                  <a:srgbClr val="808080"/>
                </a:solidFill>
                <a:latin typeface="Helvetica Neue Medium" panose="02000503000000020004"/>
                <a:ea typeface="+mn-ea"/>
                <a:cs typeface="+mn-cs"/>
              </a:rPr>
              <a:t>Role of parents</a:t>
            </a:r>
          </a:p>
          <a:p>
            <a:pPr marL="457200" indent="-457200" fontAlgn="base">
              <a:lnSpc>
                <a:spcPct val="100000"/>
              </a:lnSpc>
              <a:spcBef>
                <a:spcPct val="20000"/>
              </a:spcBef>
              <a:spcAft>
                <a:spcPct val="0"/>
              </a:spcAft>
              <a:buClr>
                <a:srgbClr val="CC0000"/>
              </a:buClr>
              <a:buFont typeface="+mj-lt"/>
              <a:buAutoNum type="arabicPeriod"/>
            </a:pPr>
            <a:r>
              <a:rPr lang="en-US" sz="2800" kern="0" dirty="0">
                <a:solidFill>
                  <a:srgbClr val="808080"/>
                </a:solidFill>
                <a:latin typeface="Helvetica Neue Medium" panose="02000503000000020004"/>
                <a:ea typeface="+mn-ea"/>
                <a:cs typeface="+mn-cs"/>
              </a:rPr>
              <a:t>What you can do today, tomorrow, and in the future to keep your kids safe</a:t>
            </a:r>
          </a:p>
          <a:p>
            <a:pPr marL="457200" indent="-457200" fontAlgn="base">
              <a:lnSpc>
                <a:spcPct val="100000"/>
              </a:lnSpc>
              <a:spcBef>
                <a:spcPct val="20000"/>
              </a:spcBef>
              <a:spcAft>
                <a:spcPct val="0"/>
              </a:spcAft>
              <a:buClr>
                <a:srgbClr val="CC0000"/>
              </a:buClr>
              <a:buFont typeface="+mj-lt"/>
              <a:buAutoNum type="arabicPeriod"/>
            </a:pPr>
            <a:endParaRPr lang="en-US" sz="2400" kern="0" dirty="0">
              <a:solidFill>
                <a:srgbClr val="808080"/>
              </a:solidFill>
              <a:latin typeface="Helvetica Neue Medium" panose="02000503000000020004"/>
              <a:ea typeface="+mn-ea"/>
              <a:cs typeface="+mn-cs"/>
            </a:endParaRPr>
          </a:p>
          <a:p>
            <a:pPr algn="ctr"/>
            <a:r>
              <a:rPr lang="en-US" sz="2800" b="1" dirty="0">
                <a:solidFill>
                  <a:srgbClr val="808080"/>
                </a:solidFill>
                <a:latin typeface="Helvetica Neue Medium" panose="02000503000000020004"/>
              </a:rPr>
              <a:t>YOU Have The Power </a:t>
            </a:r>
          </a:p>
          <a:p>
            <a:pPr algn="ctr"/>
            <a:r>
              <a:rPr lang="en-US" sz="2800" b="1" dirty="0">
                <a:solidFill>
                  <a:srgbClr val="808080"/>
                </a:solidFill>
                <a:latin typeface="Helvetica Neue Medium" panose="02000503000000020004"/>
              </a:rPr>
              <a:t>to Make a Difference!</a:t>
            </a:r>
          </a:p>
          <a:p>
            <a:pPr marL="457200" indent="-457200" fontAlgn="base">
              <a:lnSpc>
                <a:spcPct val="100000"/>
              </a:lnSpc>
              <a:spcBef>
                <a:spcPct val="20000"/>
              </a:spcBef>
              <a:spcAft>
                <a:spcPct val="0"/>
              </a:spcAft>
              <a:buClr>
                <a:srgbClr val="CC0000"/>
              </a:buClr>
              <a:buFont typeface="+mj-lt"/>
              <a:buAutoNum type="arabicPeriod"/>
            </a:pPr>
            <a:endParaRPr lang="en-US" sz="2400" kern="0" dirty="0">
              <a:solidFill>
                <a:srgbClr val="808080"/>
              </a:solidFill>
              <a:latin typeface="Verdana"/>
              <a:ea typeface="+mn-ea"/>
              <a:cs typeface="+mn-cs"/>
            </a:endParaRPr>
          </a:p>
          <a:p>
            <a:endParaRPr lang="en-US" dirty="0"/>
          </a:p>
        </p:txBody>
      </p:sp>
    </p:spTree>
    <p:extLst>
      <p:ext uri="{BB962C8B-B14F-4D97-AF65-F5344CB8AC3E}">
        <p14:creationId xmlns:p14="http://schemas.microsoft.com/office/powerpoint/2010/main" val="1287971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1B2943-1C77-4BD9-83FA-5E6B1CBA717A}"/>
              </a:ext>
            </a:extLst>
          </p:cNvPr>
          <p:cNvSpPr txBox="1">
            <a:spLocks/>
          </p:cNvSpPr>
          <p:nvPr/>
        </p:nvSpPr>
        <p:spPr>
          <a:xfrm>
            <a:off x="1680030" y="252403"/>
            <a:ext cx="8229599" cy="914400"/>
          </a:xfrm>
          <a:prstGeom prst="rect">
            <a:avLst/>
          </a:prstGeom>
        </p:spPr>
        <p:txBody>
          <a:bodyPr>
            <a:noAutofit/>
          </a:bodyPr>
          <a:lstStyle>
            <a:lvl1pPr algn="l" defTabSz="914400" rtl="0" eaLnBrk="1" latinLnBrk="0" hangingPunct="1">
              <a:lnSpc>
                <a:spcPct val="90000"/>
              </a:lnSpc>
              <a:spcBef>
                <a:spcPct val="0"/>
              </a:spcBef>
              <a:buNone/>
              <a:defRPr sz="3000" b="0" i="0" kern="1200">
                <a:solidFill>
                  <a:srgbClr val="009CDB"/>
                </a:solidFill>
                <a:latin typeface="Helvetica Neue Light" panose="02000403000000020004" pitchFamily="2" charset="0"/>
                <a:ea typeface="Helvetica Neue Light" panose="02000403000000020004" pitchFamily="2" charset="0"/>
                <a:cs typeface="+mj-cs"/>
              </a:defRPr>
            </a:lvl1pPr>
          </a:lstStyle>
          <a:p>
            <a:pPr>
              <a:defRPr/>
            </a:pPr>
            <a:r>
              <a:rPr lang="en-US" dirty="0">
                <a:solidFill>
                  <a:srgbClr val="93599E"/>
                </a:solidFill>
              </a:rPr>
              <a:t>Underage Substance Use Problem </a:t>
            </a:r>
          </a:p>
          <a:p>
            <a:pPr>
              <a:defRPr/>
            </a:pPr>
            <a:r>
              <a:rPr lang="en-US" dirty="0">
                <a:solidFill>
                  <a:srgbClr val="93599E"/>
                </a:solidFill>
              </a:rPr>
              <a:t>and Consequences</a:t>
            </a:r>
          </a:p>
        </p:txBody>
      </p:sp>
      <p:grpSp>
        <p:nvGrpSpPr>
          <p:cNvPr id="6" name="Group 5">
            <a:extLst>
              <a:ext uri="{FF2B5EF4-FFF2-40B4-BE49-F238E27FC236}">
                <a16:creationId xmlns:a16="http://schemas.microsoft.com/office/drawing/2014/main" id="{5E57F28D-961E-4F0D-9CB6-34406E7C3854}"/>
              </a:ext>
            </a:extLst>
          </p:cNvPr>
          <p:cNvGrpSpPr/>
          <p:nvPr/>
        </p:nvGrpSpPr>
        <p:grpSpPr>
          <a:xfrm>
            <a:off x="3962400" y="4572000"/>
            <a:ext cx="4142764" cy="2029968"/>
            <a:chOff x="1524000" y="3124200"/>
            <a:chExt cx="5971032" cy="3099643"/>
          </a:xfrm>
        </p:grpSpPr>
        <p:pic>
          <p:nvPicPr>
            <p:cNvPr id="7" name="Picture 6" descr="prosandcons.jpg">
              <a:extLst>
                <a:ext uri="{FF2B5EF4-FFF2-40B4-BE49-F238E27FC236}">
                  <a16:creationId xmlns:a16="http://schemas.microsoft.com/office/drawing/2014/main" id="{10E3B7C6-3995-4DFF-B42C-895D8DFDDF1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524000" y="3276602"/>
              <a:ext cx="5971032" cy="2947241"/>
            </a:xfrm>
            <a:prstGeom prst="rect">
              <a:avLst/>
            </a:prstGeom>
          </p:spPr>
        </p:pic>
        <p:sp>
          <p:nvSpPr>
            <p:cNvPr id="8" name="Rectangle 7">
              <a:extLst>
                <a:ext uri="{FF2B5EF4-FFF2-40B4-BE49-F238E27FC236}">
                  <a16:creationId xmlns:a16="http://schemas.microsoft.com/office/drawing/2014/main" id="{E8EC5C56-7EA9-454A-8943-0CEDF1D80056}"/>
                </a:ext>
              </a:extLst>
            </p:cNvPr>
            <p:cNvSpPr/>
            <p:nvPr/>
          </p:nvSpPr>
          <p:spPr>
            <a:xfrm>
              <a:off x="1527798" y="3124200"/>
              <a:ext cx="5943600" cy="152400"/>
            </a:xfrm>
            <a:prstGeom prst="rect">
              <a:avLst/>
            </a:prstGeom>
            <a:solidFill>
              <a:srgbClr val="0098DB"/>
            </a:solidFill>
            <a:ln w="25400" cap="flat" cmpd="sng" algn="ctr">
              <a:noFill/>
              <a:prstDash val="solid"/>
            </a:ln>
            <a:effectLst/>
          </p:spPr>
          <p:txBody>
            <a:bodyPr rtlCol="0" anchor="ctr"/>
            <a:lstStyle/>
            <a:p>
              <a:pPr algn="ctr">
                <a:defRPr/>
              </a:pPr>
              <a:endParaRPr lang="en-US" kern="0">
                <a:solidFill>
                  <a:srgbClr val="FFFFFF"/>
                </a:solidFill>
                <a:latin typeface="Verdana"/>
              </a:endParaRPr>
            </a:p>
          </p:txBody>
        </p:sp>
      </p:grpSp>
      <p:sp>
        <p:nvSpPr>
          <p:cNvPr id="9" name="Text Placeholder 2">
            <a:extLst>
              <a:ext uri="{FF2B5EF4-FFF2-40B4-BE49-F238E27FC236}">
                <a16:creationId xmlns:a16="http://schemas.microsoft.com/office/drawing/2014/main" id="{4FAD0BDE-F0E5-4D77-9924-4DBEB8DCEF4E}"/>
              </a:ext>
            </a:extLst>
          </p:cNvPr>
          <p:cNvSpPr txBox="1">
            <a:spLocks/>
          </p:cNvSpPr>
          <p:nvPr/>
        </p:nvSpPr>
        <p:spPr>
          <a:xfrm>
            <a:off x="2133600" y="1166803"/>
            <a:ext cx="7924800" cy="3213100"/>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58585B"/>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rgbClr val="58585B"/>
                </a:solidFill>
                <a:latin typeface="Helvetica Neue Medium" panose="02000503000000020004" pitchFamily="2" charset="0"/>
                <a:ea typeface="Helvetica Neue Medium" panose="02000503000000020004" pitchFamily="2" charset="0"/>
                <a:cs typeface="Helvetica Neue Medium"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rgbClr val="58585B"/>
                </a:solidFill>
                <a:latin typeface="Helvetica Neue Medium" panose="02000503000000020004" pitchFamily="2" charset="0"/>
                <a:ea typeface="Helvetica Neue Medium" panose="02000503000000020004" pitchFamily="2" charset="0"/>
                <a:cs typeface="Helvetica Neue Medium"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rgbClr val="58585B"/>
                </a:solidFill>
                <a:latin typeface="Helvetica Neue Medium" panose="02000503000000020004" pitchFamily="2" charset="0"/>
                <a:ea typeface="Helvetica Neue Medium" panose="02000503000000020004" pitchFamily="2" charset="0"/>
                <a:cs typeface="Helvetica Neue Medium"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rgbClr val="58585B"/>
                </a:solidFill>
                <a:latin typeface="Helvetica Neue Medium" panose="02000503000000020004" pitchFamily="2" charset="0"/>
                <a:ea typeface="Helvetica Neue Medium" panose="02000503000000020004" pitchFamily="2" charset="0"/>
                <a:cs typeface="Helvetica Neue Medium"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fontAlgn="base">
              <a:lnSpc>
                <a:spcPct val="120000"/>
              </a:lnSpc>
              <a:spcBef>
                <a:spcPct val="20000"/>
              </a:spcBef>
              <a:spcAft>
                <a:spcPct val="0"/>
              </a:spcAft>
              <a:buClr>
                <a:srgbClr val="CC0000"/>
              </a:buClr>
              <a:buFontTx/>
              <a:buChar char="•"/>
              <a:defRPr/>
            </a:pPr>
            <a:r>
              <a:rPr lang="en-US" sz="2800" kern="0" dirty="0">
                <a:solidFill>
                  <a:srgbClr val="808080"/>
                </a:solidFill>
                <a:latin typeface="Helvetica Neue Medium" panose="02000503000000020004"/>
                <a:ea typeface="+mn-ea"/>
                <a:cs typeface="+mn-cs"/>
              </a:rPr>
              <a:t>Alcohol is a drug.</a:t>
            </a:r>
          </a:p>
          <a:p>
            <a:pPr marL="342900" indent="-342900" fontAlgn="base">
              <a:lnSpc>
                <a:spcPct val="120000"/>
              </a:lnSpc>
              <a:spcBef>
                <a:spcPct val="20000"/>
              </a:spcBef>
              <a:spcAft>
                <a:spcPct val="0"/>
              </a:spcAft>
              <a:buClr>
                <a:srgbClr val="CC0000"/>
              </a:buClr>
              <a:buFontTx/>
              <a:buChar char="•"/>
              <a:defRPr/>
            </a:pPr>
            <a:r>
              <a:rPr lang="en-US" sz="2800" dirty="0">
                <a:solidFill>
                  <a:prstClr val="white">
                    <a:lumMod val="50000"/>
                  </a:prstClr>
                </a:solidFill>
                <a:latin typeface="Helvetica Neue Medium" panose="02000503000000020004"/>
              </a:rPr>
              <a:t>While cannabis and opioids are concerning for young people, alcohol continues to be the number one drug of choice among youth.</a:t>
            </a:r>
          </a:p>
          <a:p>
            <a:pPr marL="342900" indent="-342900" fontAlgn="base">
              <a:lnSpc>
                <a:spcPct val="120000"/>
              </a:lnSpc>
              <a:spcBef>
                <a:spcPct val="20000"/>
              </a:spcBef>
              <a:spcAft>
                <a:spcPct val="0"/>
              </a:spcAft>
              <a:buClr>
                <a:srgbClr val="CC0000"/>
              </a:buClr>
              <a:buFontTx/>
              <a:buChar char="•"/>
              <a:defRPr/>
            </a:pPr>
            <a:r>
              <a:rPr lang="en-US" sz="2800" kern="0" dirty="0">
                <a:solidFill>
                  <a:srgbClr val="808080"/>
                </a:solidFill>
                <a:latin typeface="Helvetica Neue Medium" panose="02000503000000020004"/>
                <a:ea typeface="+mn-ea"/>
                <a:cs typeface="+mn-cs"/>
              </a:rPr>
              <a:t>Teen alcohol use kills more than </a:t>
            </a:r>
            <a:r>
              <a:rPr lang="en-US" sz="2800" b="1" kern="0" dirty="0">
                <a:solidFill>
                  <a:srgbClr val="808080"/>
                </a:solidFill>
                <a:latin typeface="Helvetica Neue Medium" panose="02000503000000020004"/>
                <a:ea typeface="+mn-ea"/>
                <a:cs typeface="+mn-cs"/>
              </a:rPr>
              <a:t>4,300</a:t>
            </a:r>
            <a:r>
              <a:rPr lang="en-US" sz="2800" kern="0" dirty="0">
                <a:solidFill>
                  <a:srgbClr val="808080"/>
                </a:solidFill>
                <a:latin typeface="Helvetica Neue Medium" panose="02000503000000020004"/>
                <a:ea typeface="+mn-ea"/>
                <a:cs typeface="+mn-cs"/>
              </a:rPr>
              <a:t> youth each year.</a:t>
            </a:r>
          </a:p>
          <a:p>
            <a:pPr marL="342900" indent="-342900" fontAlgn="base">
              <a:lnSpc>
                <a:spcPct val="120000"/>
              </a:lnSpc>
              <a:spcBef>
                <a:spcPct val="20000"/>
              </a:spcBef>
              <a:spcAft>
                <a:spcPct val="0"/>
              </a:spcAft>
              <a:buClr>
                <a:srgbClr val="CC0000"/>
              </a:buClr>
              <a:buFontTx/>
              <a:buChar char="•"/>
              <a:defRPr/>
            </a:pPr>
            <a:r>
              <a:rPr lang="en-US" sz="2800" kern="0" dirty="0">
                <a:solidFill>
                  <a:srgbClr val="808080"/>
                </a:solidFill>
                <a:latin typeface="Helvetica Neue Medium" panose="02000503000000020004"/>
                <a:ea typeface="+mn-ea"/>
                <a:cs typeface="+mn-cs"/>
              </a:rPr>
              <a:t>Kids who start drinking young are </a:t>
            </a:r>
            <a:r>
              <a:rPr lang="en-US" sz="2800" b="1" kern="0" dirty="0">
                <a:solidFill>
                  <a:srgbClr val="808080"/>
                </a:solidFill>
                <a:latin typeface="Helvetica Neue Medium" panose="02000503000000020004"/>
                <a:ea typeface="+mn-ea"/>
                <a:cs typeface="+mn-cs"/>
              </a:rPr>
              <a:t>seven times more likely</a:t>
            </a:r>
            <a:r>
              <a:rPr lang="en-US" sz="2800" kern="0" dirty="0">
                <a:solidFill>
                  <a:srgbClr val="808080"/>
                </a:solidFill>
                <a:latin typeface="Helvetica Neue Medium" panose="02000503000000020004"/>
                <a:ea typeface="+mn-ea"/>
                <a:cs typeface="+mn-cs"/>
              </a:rPr>
              <a:t> to be in an alcohol related crash. </a:t>
            </a:r>
          </a:p>
          <a:p>
            <a:pPr>
              <a:defRPr/>
            </a:pPr>
            <a:endParaRPr lang="en-US" dirty="0"/>
          </a:p>
        </p:txBody>
      </p:sp>
    </p:spTree>
    <p:extLst>
      <p:ext uri="{BB962C8B-B14F-4D97-AF65-F5344CB8AC3E}">
        <p14:creationId xmlns:p14="http://schemas.microsoft.com/office/powerpoint/2010/main" val="3165609115"/>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9723" y="392592"/>
            <a:ext cx="7886700" cy="561819"/>
          </a:xfrm>
        </p:spPr>
        <p:txBody>
          <a:bodyPr>
            <a:noAutofit/>
          </a:bodyPr>
          <a:lstStyle/>
          <a:p>
            <a:r>
              <a:rPr lang="en-US" dirty="0"/>
              <a:t>Taking Away the Keys…</a:t>
            </a:r>
            <a:br>
              <a:rPr lang="en-US" dirty="0"/>
            </a:br>
            <a:r>
              <a:rPr lang="en-US" dirty="0"/>
              <a:t>Doesn’t Take Away the Risks</a:t>
            </a:r>
          </a:p>
        </p:txBody>
      </p:sp>
      <p:sp>
        <p:nvSpPr>
          <p:cNvPr id="3" name="Text Placeholder 2"/>
          <p:cNvSpPr>
            <a:spLocks noGrp="1"/>
          </p:cNvSpPr>
          <p:nvPr>
            <p:ph type="body" sz="quarter" idx="13"/>
          </p:nvPr>
        </p:nvSpPr>
        <p:spPr/>
        <p:txBody>
          <a:bodyPr/>
          <a:lstStyle/>
          <a:p>
            <a:endParaRPr lang="en-US"/>
          </a:p>
        </p:txBody>
      </p:sp>
      <p:pic>
        <p:nvPicPr>
          <p:cNvPr id="4" name="Picture 6"/>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197352" y="1447800"/>
            <a:ext cx="6891442" cy="44191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1612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DD483-58B8-43C5-8CB0-F90F9347D55E}"/>
              </a:ext>
            </a:extLst>
          </p:cNvPr>
          <p:cNvSpPr>
            <a:spLocks noGrp="1"/>
          </p:cNvSpPr>
          <p:nvPr>
            <p:ph type="title"/>
          </p:nvPr>
        </p:nvSpPr>
        <p:spPr>
          <a:xfrm>
            <a:off x="1752600" y="582770"/>
            <a:ext cx="7886700" cy="561819"/>
          </a:xfrm>
        </p:spPr>
        <p:txBody>
          <a:bodyPr/>
          <a:lstStyle/>
          <a:p>
            <a:r>
              <a:rPr lang="en-US" dirty="0"/>
              <a:t>The Adolescent Brain</a:t>
            </a:r>
          </a:p>
        </p:txBody>
      </p:sp>
      <p:pic>
        <p:nvPicPr>
          <p:cNvPr id="3" name="Picture 2" descr="Graphical user interface, website&#10;&#10;Description automatically generated with medium confidence">
            <a:extLst>
              <a:ext uri="{FF2B5EF4-FFF2-40B4-BE49-F238E27FC236}">
                <a16:creationId xmlns:a16="http://schemas.microsoft.com/office/drawing/2014/main" id="{A6B55CF2-2DC8-07D4-F8E4-C87F316EC35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0" y="1100964"/>
            <a:ext cx="9144000" cy="5234973"/>
          </a:xfrm>
          <a:prstGeom prst="rect">
            <a:avLst/>
          </a:prstGeom>
        </p:spPr>
      </p:pic>
    </p:spTree>
    <p:extLst>
      <p:ext uri="{BB962C8B-B14F-4D97-AF65-F5344CB8AC3E}">
        <p14:creationId xmlns:p14="http://schemas.microsoft.com/office/powerpoint/2010/main" val="3131721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31545-1080-5740-928D-A617A2D2E25A}"/>
              </a:ext>
            </a:extLst>
          </p:cNvPr>
          <p:cNvSpPr>
            <a:spLocks noGrp="1"/>
          </p:cNvSpPr>
          <p:nvPr>
            <p:ph type="title"/>
          </p:nvPr>
        </p:nvSpPr>
        <p:spPr/>
        <p:txBody>
          <a:bodyPr/>
          <a:lstStyle/>
          <a:p>
            <a:r>
              <a:rPr lang="en-US" dirty="0"/>
              <a:t>The Role of Friends/Peers</a:t>
            </a:r>
          </a:p>
        </p:txBody>
      </p:sp>
      <p:sp>
        <p:nvSpPr>
          <p:cNvPr id="6" name="Text Placeholder 2">
            <a:extLst>
              <a:ext uri="{FF2B5EF4-FFF2-40B4-BE49-F238E27FC236}">
                <a16:creationId xmlns:a16="http://schemas.microsoft.com/office/drawing/2014/main" id="{EEF7CBD3-863E-42B1-80BA-B9EBBC275F50}"/>
              </a:ext>
            </a:extLst>
          </p:cNvPr>
          <p:cNvSpPr>
            <a:spLocks noGrp="1"/>
          </p:cNvSpPr>
          <p:nvPr>
            <p:ph type="body" sz="quarter" idx="13"/>
          </p:nvPr>
        </p:nvSpPr>
        <p:spPr>
          <a:xfrm>
            <a:off x="1763224" y="1371600"/>
            <a:ext cx="8534400" cy="4802188"/>
          </a:xfrm>
        </p:spPr>
        <p:txBody>
          <a:bodyPr>
            <a:normAutofit/>
          </a:bodyPr>
          <a:lstStyle/>
          <a:p>
            <a:pPr marL="342900" indent="-342900" fontAlgn="base">
              <a:lnSpc>
                <a:spcPct val="100000"/>
              </a:lnSpc>
              <a:spcBef>
                <a:spcPct val="20000"/>
              </a:spcBef>
              <a:spcAft>
                <a:spcPct val="0"/>
              </a:spcAft>
              <a:buClr>
                <a:srgbClr val="CC0000"/>
              </a:buClr>
              <a:buFontTx/>
              <a:buChar char="•"/>
            </a:pPr>
            <a:r>
              <a:rPr lang="en-US" sz="2800" kern="0" dirty="0">
                <a:solidFill>
                  <a:srgbClr val="808080"/>
                </a:solidFill>
                <a:latin typeface="Helvetica Neue Medium" panose="02000503000000020004"/>
                <a:ea typeface="+mn-ea"/>
                <a:cs typeface="+mn-cs"/>
              </a:rPr>
              <a:t>Middle and high schoolers tend to overestimate </a:t>
            </a:r>
            <a:r>
              <a:rPr lang="en-US" sz="2800" b="1" i="1" kern="0" dirty="0">
                <a:solidFill>
                  <a:srgbClr val="808080"/>
                </a:solidFill>
                <a:latin typeface="Helvetica Neue Medium" panose="02000503000000020004"/>
                <a:ea typeface="+mn-ea"/>
                <a:cs typeface="+mn-cs"/>
              </a:rPr>
              <a:t>how many </a:t>
            </a:r>
            <a:r>
              <a:rPr lang="en-US" sz="2800" kern="0" dirty="0">
                <a:solidFill>
                  <a:srgbClr val="808080"/>
                </a:solidFill>
                <a:latin typeface="Helvetica Neue Medium" panose="02000503000000020004"/>
                <a:ea typeface="+mn-ea"/>
                <a:cs typeface="+mn-cs"/>
              </a:rPr>
              <a:t>teens drink alcohol and </a:t>
            </a:r>
            <a:r>
              <a:rPr lang="en-US" sz="2800" b="1" i="1" kern="0" dirty="0">
                <a:solidFill>
                  <a:srgbClr val="808080"/>
                </a:solidFill>
                <a:latin typeface="Helvetica Neue Medium" panose="02000503000000020004"/>
              </a:rPr>
              <a:t>how much </a:t>
            </a:r>
            <a:r>
              <a:rPr lang="en-US" sz="2800" kern="0" dirty="0">
                <a:solidFill>
                  <a:srgbClr val="808080"/>
                </a:solidFill>
                <a:latin typeface="Helvetica Neue Medium" panose="02000503000000020004"/>
              </a:rPr>
              <a:t>alcohol is consumed by their friends/peers. </a:t>
            </a:r>
          </a:p>
          <a:p>
            <a:pPr marL="742950" lvl="1" indent="-285750" fontAlgn="base">
              <a:lnSpc>
                <a:spcPct val="100000"/>
              </a:lnSpc>
              <a:spcBef>
                <a:spcPct val="20000"/>
              </a:spcBef>
              <a:spcAft>
                <a:spcPct val="0"/>
              </a:spcAft>
              <a:buClr>
                <a:srgbClr val="CC0000"/>
              </a:buClr>
              <a:buFont typeface="Arial" charset="0"/>
              <a:buChar char="–"/>
            </a:pPr>
            <a:r>
              <a:rPr lang="en-US" sz="2600" kern="0" dirty="0">
                <a:solidFill>
                  <a:srgbClr val="808080"/>
                </a:solidFill>
                <a:latin typeface="Helvetica Neue Medium" panose="02000503000000020004"/>
              </a:rPr>
              <a:t>“Everyone is drinking” when in reality the majority of teens don’t drink</a:t>
            </a:r>
          </a:p>
          <a:p>
            <a:pPr marL="457200" lvl="1" indent="0" fontAlgn="base">
              <a:lnSpc>
                <a:spcPct val="100000"/>
              </a:lnSpc>
              <a:spcBef>
                <a:spcPct val="20000"/>
              </a:spcBef>
              <a:spcAft>
                <a:spcPct val="0"/>
              </a:spcAft>
              <a:buClr>
                <a:srgbClr val="CC0000"/>
              </a:buClr>
              <a:buNone/>
            </a:pPr>
            <a:endParaRPr lang="en-US" sz="2600" kern="0" dirty="0">
              <a:solidFill>
                <a:srgbClr val="808080"/>
              </a:solidFill>
              <a:latin typeface="Helvetica Neue Medium" panose="02000503000000020004"/>
              <a:ea typeface="+mn-ea"/>
              <a:cs typeface="+mn-cs"/>
            </a:endParaRPr>
          </a:p>
          <a:p>
            <a:pPr marL="342900" indent="-342900" fontAlgn="base">
              <a:lnSpc>
                <a:spcPct val="100000"/>
              </a:lnSpc>
              <a:spcBef>
                <a:spcPct val="20000"/>
              </a:spcBef>
              <a:spcAft>
                <a:spcPct val="0"/>
              </a:spcAft>
              <a:buClr>
                <a:srgbClr val="CC0000"/>
              </a:buClr>
              <a:buFontTx/>
              <a:buChar char="•"/>
            </a:pPr>
            <a:r>
              <a:rPr lang="en-US" sz="2800" kern="0" dirty="0">
                <a:solidFill>
                  <a:srgbClr val="808080"/>
                </a:solidFill>
                <a:latin typeface="Helvetica Neue Medium" panose="02000503000000020004"/>
                <a:ea typeface="+mn-ea"/>
                <a:cs typeface="+mn-cs"/>
              </a:rPr>
              <a:t>Teens may know the potential risks of drinking and/or using cannabis, but think, “My friends drink and use cannabis and nothing bad has ever happened.” </a:t>
            </a:r>
            <a:r>
              <a:rPr lang="en-US" sz="1800" kern="0" dirty="0">
                <a:solidFill>
                  <a:srgbClr val="808080"/>
                </a:solidFill>
                <a:latin typeface="Verdana"/>
                <a:ea typeface="+mn-ea"/>
                <a:cs typeface="+mn-cs"/>
              </a:rPr>
              <a:t>	</a:t>
            </a:r>
          </a:p>
          <a:p>
            <a:endParaRPr lang="en-US" dirty="0"/>
          </a:p>
        </p:txBody>
      </p:sp>
    </p:spTree>
    <p:extLst>
      <p:ext uri="{BB962C8B-B14F-4D97-AF65-F5344CB8AC3E}">
        <p14:creationId xmlns:p14="http://schemas.microsoft.com/office/powerpoint/2010/main" val="3243437376"/>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4706</Words>
  <Application>Microsoft Macintosh PowerPoint</Application>
  <PresentationFormat>Widescreen</PresentationFormat>
  <Paragraphs>307</Paragraphs>
  <Slides>24</Slides>
  <Notes>24</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24</vt:i4>
      </vt:variant>
    </vt:vector>
  </HeadingPairs>
  <TitlesOfParts>
    <vt:vector size="38" baseType="lpstr">
      <vt:lpstr>Arial</vt:lpstr>
      <vt:lpstr>Calibri</vt:lpstr>
      <vt:lpstr>Century Gothic</vt:lpstr>
      <vt:lpstr>Gotham</vt:lpstr>
      <vt:lpstr>Gotham-Light</vt:lpstr>
      <vt:lpstr>Helvetica Neue</vt:lpstr>
      <vt:lpstr>Helvetica Neue Light</vt:lpstr>
      <vt:lpstr>Helvetica Neue Medium</vt:lpstr>
      <vt:lpstr>Open Sans</vt:lpstr>
      <vt:lpstr>Poppins</vt:lpstr>
      <vt:lpstr>Verdana</vt:lpstr>
      <vt:lpstr>Wingdings</vt:lpstr>
      <vt:lpstr>1_Office Theme</vt:lpstr>
      <vt:lpstr>2_Office Theme</vt:lpstr>
      <vt:lpstr>PowerPoint Presentation</vt:lpstr>
      <vt:lpstr>MADD’s Mission: NO MORE VICTIMS</vt:lpstr>
      <vt:lpstr>MADD’s Underage Substance Use Prevention Programs</vt:lpstr>
      <vt:lpstr>National Presenting Sponsor</vt:lpstr>
      <vt:lpstr>Today’s Key Objectives </vt:lpstr>
      <vt:lpstr>PowerPoint Presentation</vt:lpstr>
      <vt:lpstr>Taking Away the Keys… Doesn’t Take Away the Risks</vt:lpstr>
      <vt:lpstr>The Adolescent Brain</vt:lpstr>
      <vt:lpstr>The Role of Friends/Peers</vt:lpstr>
      <vt:lpstr>The Role of Adults</vt:lpstr>
      <vt:lpstr>The Role of Adults</vt:lpstr>
      <vt:lpstr>What YOU can DO</vt:lpstr>
      <vt:lpstr>Topic: Your Middle/High Schoolers World</vt:lpstr>
      <vt:lpstr>Topic: What Style of Parent are You?</vt:lpstr>
      <vt:lpstr>Topic: Talking About Alcohol</vt:lpstr>
      <vt:lpstr>Starting the Conversation</vt:lpstr>
      <vt:lpstr>Place a special emphasis on these conversations during milestone times for your teen </vt:lpstr>
      <vt:lpstr>Topic: Helping Your Teen Make Good Choices</vt:lpstr>
      <vt:lpstr>Helping Your Teen Driver Steer Clear of  Driving Dangers</vt:lpstr>
      <vt:lpstr>Topic: Talking About Cannabis and Combining Alcohol and Cannabis</vt:lpstr>
      <vt:lpstr>Presentation Dedication</vt:lpstr>
      <vt:lpstr>YOU Have the Power to Make a Difference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White, Karon</dc:creator>
  <cp:lastModifiedBy>Zach Barnard</cp:lastModifiedBy>
  <cp:revision>6</cp:revision>
  <dcterms:created xsi:type="dcterms:W3CDTF">2024-04-23T21:18:49Z</dcterms:created>
  <dcterms:modified xsi:type="dcterms:W3CDTF">2024-05-01T15:23:45Z</dcterms:modified>
</cp:coreProperties>
</file>