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 b="def" i="def"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005E00"/>
          </a:solidFill>
        </a:fill>
      </a:tcStyle>
    </a:band2H>
    <a:firstCol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5E00"/>
          </a:solidFill>
        </a:fill>
      </a:tcStyle>
    </a:lastRow>
    <a:fir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38100" cap="flat">
              <a:solidFill>
                <a:srgbClr val="005E00"/>
              </a:solidFill>
              <a:prstDash val="solid"/>
              <a:round/>
            </a:ln>
          </a:top>
          <a:bottom>
            <a:ln w="127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005E00"/>
        </a:fontRef>
        <a:srgbClr val="005E00"/>
      </a:tcTxStyle>
      <a:tcStyle>
        <a:tcBdr>
          <a:left>
            <a:ln w="12700" cap="flat">
              <a:solidFill>
                <a:srgbClr val="005E00"/>
              </a:solidFill>
              <a:prstDash val="solid"/>
              <a:round/>
            </a:ln>
          </a:left>
          <a:right>
            <a:ln w="12700" cap="flat">
              <a:solidFill>
                <a:srgbClr val="005E00"/>
              </a:solidFill>
              <a:prstDash val="solid"/>
              <a:round/>
            </a:ln>
          </a:right>
          <a:top>
            <a:ln w="12700" cap="flat">
              <a:solidFill>
                <a:srgbClr val="005E00"/>
              </a:solidFill>
              <a:prstDash val="solid"/>
              <a:round/>
            </a:ln>
          </a:top>
          <a:bottom>
            <a:ln w="38100" cap="flat">
              <a:solidFill>
                <a:srgbClr val="005E00"/>
              </a:solidFill>
              <a:prstDash val="solid"/>
              <a:round/>
            </a:ln>
          </a:bottom>
          <a:insideH>
            <a:ln w="12700" cap="flat">
              <a:solidFill>
                <a:srgbClr val="005E00"/>
              </a:solidFill>
              <a:prstDash val="solid"/>
              <a:round/>
            </a:ln>
          </a:insideH>
          <a:insideV>
            <a:ln w="12700" cap="flat">
              <a:solidFill>
                <a:srgbClr val="005E00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21" hasCustomPrompt="1"/>
          </p:nvPr>
        </p:nvSpPr>
        <p:spPr>
          <a:xfrm>
            <a:off x="640714" y="5071567"/>
            <a:ext cx="11717870" cy="1016002"/>
          </a:xfrm>
          <a:prstGeom prst="rect">
            <a:avLst/>
          </a:prstGeom>
        </p:spPr>
        <p:txBody>
          <a:bodyPr lIns="27092" tIns="27092" rIns="27092" bIns="27092"/>
          <a:lstStyle>
            <a:lvl1pPr defTabSz="587022">
              <a:defRPr sz="3800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quarter" idx="1" hasCustomPrompt="1"/>
          </p:nvPr>
        </p:nvSpPr>
        <p:spPr>
          <a:xfrm>
            <a:off x="643466" y="3843649"/>
            <a:ext cx="11717868" cy="2066303"/>
          </a:xfrm>
          <a:prstGeom prst="rect">
            <a:avLst/>
          </a:prstGeom>
        </p:spPr>
        <p:txBody>
          <a:bodyPr lIns="27092" tIns="27092" rIns="27092" bIns="27092" anchor="ctr"/>
          <a:lstStyle>
            <a:lvl1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algn="ctr" defTabSz="1733930">
              <a:lnSpc>
                <a:spcPct val="80000"/>
              </a:lnSpc>
              <a:defRPr b="0" spc="-164" sz="8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sz="half" idx="1" hasCustomPrompt="1"/>
          </p:nvPr>
        </p:nvSpPr>
        <p:spPr>
          <a:xfrm>
            <a:off x="643466" y="1793026"/>
            <a:ext cx="11717868" cy="3862180"/>
          </a:xfrm>
          <a:prstGeom prst="rect">
            <a:avLst/>
          </a:prstGeom>
        </p:spPr>
        <p:txBody>
          <a:bodyPr lIns="27092" tIns="27092" rIns="27092" bIns="27092" anchor="b"/>
          <a:lstStyle>
            <a:lvl1pPr algn="ctr" defTabSz="1733930">
              <a:lnSpc>
                <a:spcPct val="80000"/>
              </a:lnSpc>
              <a:defRPr spc="-176" sz="17600"/>
            </a:lvl1pPr>
            <a:lvl2pPr algn="ctr" defTabSz="1733930">
              <a:lnSpc>
                <a:spcPct val="80000"/>
              </a:lnSpc>
              <a:defRPr spc="-176" sz="17600"/>
            </a:lvl2pPr>
            <a:lvl3pPr algn="ctr" defTabSz="1733930">
              <a:lnSpc>
                <a:spcPct val="80000"/>
              </a:lnSpc>
              <a:defRPr spc="-176" sz="17600"/>
            </a:lvl3pPr>
            <a:lvl4pPr algn="ctr" defTabSz="1733930">
              <a:lnSpc>
                <a:spcPct val="80000"/>
              </a:lnSpc>
              <a:defRPr spc="-176" sz="17600"/>
            </a:lvl4pPr>
            <a:lvl5pPr algn="ctr" defTabSz="1733930">
              <a:lnSpc>
                <a:spcPct val="80000"/>
              </a:lnSpc>
              <a:defRPr spc="-176" sz="176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643465" y="5625696"/>
            <a:ext cx="11717870" cy="498551"/>
          </a:xfrm>
          <a:prstGeom prst="rect">
            <a:avLst/>
          </a:prstGeom>
        </p:spPr>
        <p:txBody>
          <a:bodyPr/>
          <a:lstStyle>
            <a:lvl1pPr algn="ctr" defTabSz="457876">
              <a:defRPr sz="29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quarter" idx="1" hasCustomPrompt="1"/>
          </p:nvPr>
        </p:nvSpPr>
        <p:spPr>
          <a:xfrm>
            <a:off x="1296013" y="6912774"/>
            <a:ext cx="10773362" cy="339724"/>
          </a:xfrm>
          <a:prstGeom prst="rect">
            <a:avLst/>
          </a:prstGeom>
        </p:spPr>
        <p:txBody>
          <a:bodyPr/>
          <a:lstStyle/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Body Level One…"/>
          <p:cNvSpPr txBox="1"/>
          <p:nvPr>
            <p:ph type="body" sz="quarter" idx="21" hasCustomPrompt="1"/>
          </p:nvPr>
        </p:nvSpPr>
        <p:spPr>
          <a:xfrm>
            <a:off x="935425" y="3853791"/>
            <a:ext cx="11133950" cy="2046017"/>
          </a:xfrm>
          <a:prstGeom prst="rect">
            <a:avLst/>
          </a:prstGeom>
        </p:spPr>
        <p:txBody>
          <a:bodyPr lIns="27092" tIns="27092" rIns="27092" bIns="27092"/>
          <a:lstStyle>
            <a:lvl1pPr marL="334150" indent="-213956" defTabSz="1733930">
              <a:lnSpc>
                <a:spcPct val="90000"/>
              </a:lnSpc>
              <a:defRPr b="0" spc="-200" sz="60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“Notable Quote”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ow angle exterior view of a modern building facade covered with aluminum discs under a clear, blue sky"/>
          <p:cNvSpPr/>
          <p:nvPr>
            <p:ph type="pic" sz="quarter" idx="21"/>
          </p:nvPr>
        </p:nvSpPr>
        <p:spPr>
          <a:xfrm>
            <a:off x="8222825" y="1896533"/>
            <a:ext cx="4343967" cy="28854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ow angle view of a modern, curved building under a cloudy sky"/>
          <p:cNvSpPr/>
          <p:nvPr>
            <p:ph type="pic" sz="quarter" idx="22"/>
          </p:nvPr>
        </p:nvSpPr>
        <p:spPr>
          <a:xfrm>
            <a:off x="8236373" y="4998720"/>
            <a:ext cx="4340578" cy="28922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View from inside a modern white building with glass panels, looking up to a bright, partly cloudy sky"/>
          <p:cNvSpPr/>
          <p:nvPr>
            <p:ph type="pic" idx="23"/>
          </p:nvPr>
        </p:nvSpPr>
        <p:spPr>
          <a:xfrm>
            <a:off x="-66473" y="1896533"/>
            <a:ext cx="8981425" cy="59966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w angle view of the Azadi Tower in Tehran, Iran against a clear, bright sky"/>
          <p:cNvSpPr/>
          <p:nvPr>
            <p:ph type="pic" idx="21"/>
          </p:nvPr>
        </p:nvSpPr>
        <p:spPr>
          <a:xfrm>
            <a:off x="-2" y="535093"/>
            <a:ext cx="13004803" cy="868341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iew from inside a stone structure, looking out toward stairs and a clear, blue sky"/>
          <p:cNvSpPr/>
          <p:nvPr>
            <p:ph type="pic" idx="21"/>
          </p:nvPr>
        </p:nvSpPr>
        <p:spPr>
          <a:xfrm>
            <a:off x="-2" y="541866"/>
            <a:ext cx="13004803" cy="86788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43466" y="5019040"/>
            <a:ext cx="11717868" cy="2479042"/>
          </a:xfrm>
          <a:prstGeom prst="rect">
            <a:avLst/>
          </a:prstGeom>
        </p:spPr>
        <p:txBody>
          <a:bodyPr/>
          <a:lstStyle/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44100" y="1809139"/>
            <a:ext cx="11716600" cy="339723"/>
          </a:xfrm>
          <a:prstGeom prst="rect">
            <a:avLst/>
          </a:prstGeom>
        </p:spPr>
        <p:txBody>
          <a:bodyPr/>
          <a:lstStyle/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Body Level One…"/>
          <p:cNvSpPr txBox="1"/>
          <p:nvPr>
            <p:ph type="body" sz="quarter" idx="22" hasCustomPrompt="1"/>
          </p:nvPr>
        </p:nvSpPr>
        <p:spPr>
          <a:xfrm>
            <a:off x="643465" y="7411152"/>
            <a:ext cx="11717870" cy="595709"/>
          </a:xfrm>
          <a:prstGeom prst="rect">
            <a:avLst/>
          </a:prstGeom>
        </p:spPr>
        <p:txBody>
          <a:bodyPr lIns="27092" tIns="27092" rIns="27092" bIns="27092"/>
          <a:lstStyle>
            <a:lvl1pPr defTabSz="545930">
              <a:defRPr sz="3534"/>
            </a:lvl1pPr>
          </a:lstStyle>
          <a:p>
            <a:pPr/>
            <a:r>
              <a:t>Presentation Subtitle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 modern white building with glass panels against a clear, blue sky"/>
          <p:cNvSpPr/>
          <p:nvPr>
            <p:ph type="pic" idx="21"/>
          </p:nvPr>
        </p:nvSpPr>
        <p:spPr>
          <a:xfrm>
            <a:off x="4944533" y="1896533"/>
            <a:ext cx="8940801" cy="59605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643466" y="1896533"/>
            <a:ext cx="5215469" cy="3137214"/>
          </a:xfrm>
          <a:prstGeom prst="rect">
            <a:avLst/>
          </a:prstGeom>
        </p:spPr>
        <p:txBody>
          <a:bodyPr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643466" y="4984841"/>
            <a:ext cx="5215469" cy="2872227"/>
          </a:xfrm>
          <a:prstGeom prst="rect">
            <a:avLst/>
          </a:prstGeom>
        </p:spPr>
        <p:txBody>
          <a:bodyPr lIns="27092" tIns="27092" rIns="27092" bIns="27092"/>
          <a:lstStyle>
            <a:lvl1pPr defTabSz="587022">
              <a:defRPr sz="3800"/>
            </a:lvl1pPr>
            <a:lvl2pPr defTabSz="587022">
              <a:defRPr sz="3800"/>
            </a:lvl2pPr>
            <a:lvl3pPr defTabSz="587022">
              <a:defRPr sz="3800"/>
            </a:lvl3pPr>
            <a:lvl4pPr defTabSz="587022">
              <a:defRPr sz="3800"/>
            </a:lvl4pPr>
            <a:lvl5pPr defTabSz="587022">
              <a:defRPr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6380889" y="8170059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xfrm>
            <a:off x="643466" y="1794933"/>
            <a:ext cx="11717868" cy="764355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sz="quarter" idx="1" hasCustomPrompt="1"/>
          </p:nvPr>
        </p:nvSpPr>
        <p:spPr>
          <a:xfrm>
            <a:off x="643466" y="2484778"/>
            <a:ext cx="11717868" cy="498551"/>
          </a:xfrm>
          <a:prstGeom prst="rect">
            <a:avLst/>
          </a:prstGeom>
        </p:spPr>
        <p:txBody>
          <a:bodyPr/>
          <a:lstStyle>
            <a:lvl1pPr defTabSz="457876">
              <a:defRPr sz="2900"/>
            </a:lvl1pPr>
            <a:lvl2pPr defTabSz="457876">
              <a:defRPr sz="2900"/>
            </a:lvl2pPr>
            <a:lvl3pPr defTabSz="457876">
              <a:defRPr sz="2900"/>
            </a:lvl3pPr>
            <a:lvl4pPr defTabSz="457876">
              <a:defRPr sz="2900"/>
            </a:lvl4pPr>
            <a:lvl5pPr defTabSz="457876">
              <a:defRPr sz="29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643465" y="3485069"/>
            <a:ext cx="11717870" cy="4403207"/>
          </a:xfrm>
          <a:prstGeom prst="rect">
            <a:avLst/>
          </a:prstGeom>
        </p:spPr>
        <p:txBody>
          <a:bodyPr lIns="27092" tIns="27092" rIns="27092" bIns="27092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</a:lstStyle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643466" y="3485069"/>
            <a:ext cx="11717868" cy="4403207"/>
          </a:xfrm>
          <a:prstGeom prst="rect">
            <a:avLst/>
          </a:prstGeom>
        </p:spPr>
        <p:txBody>
          <a:bodyPr lIns="27092" tIns="27092" rIns="27092" bIns="27092" numCol="2" spcCol="585893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  <a:lvl2pPr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2pPr>
            <a:lvl3pPr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3pPr>
            <a:lvl4pPr marL="22606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4pPr>
            <a:lvl5pPr marL="28702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 hasCustomPrompt="1"/>
          </p:nvPr>
        </p:nvSpPr>
        <p:spPr>
          <a:xfrm>
            <a:off x="643466" y="2484778"/>
            <a:ext cx="5215469" cy="498551"/>
          </a:xfrm>
          <a:prstGeom prst="rect">
            <a:avLst/>
          </a:prstGeom>
        </p:spPr>
        <p:txBody>
          <a:bodyPr/>
          <a:lstStyle>
            <a:lvl1pPr defTabSz="457876">
              <a:defRPr sz="2900"/>
            </a:lvl1pPr>
            <a:lvl2pPr defTabSz="457876">
              <a:defRPr sz="2900"/>
            </a:lvl2pPr>
            <a:lvl3pPr defTabSz="457876">
              <a:defRPr sz="2900"/>
            </a:lvl3pPr>
            <a:lvl4pPr defTabSz="457876">
              <a:defRPr sz="2900"/>
            </a:lvl4pPr>
            <a:lvl5pPr defTabSz="457876">
              <a:defRPr sz="29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1" name="Body Level One…"/>
          <p:cNvSpPr txBox="1"/>
          <p:nvPr>
            <p:ph type="body" sz="quarter" idx="21" hasCustomPrompt="1"/>
          </p:nvPr>
        </p:nvSpPr>
        <p:spPr>
          <a:xfrm>
            <a:off x="643465" y="3485069"/>
            <a:ext cx="5215470" cy="4403537"/>
          </a:xfrm>
          <a:prstGeom prst="rect">
            <a:avLst/>
          </a:prstGeom>
        </p:spPr>
        <p:txBody>
          <a:bodyPr lIns="27092" tIns="27092" rIns="27092" bIns="27092"/>
          <a:lstStyle>
            <a:lvl1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lvl1pPr>
          </a:lstStyle>
          <a:p>
            <a:pPr/>
            <a:r>
              <a:t>Slide bullet text</a:t>
            </a:r>
          </a:p>
        </p:txBody>
      </p:sp>
      <p:sp>
        <p:nvSpPr>
          <p:cNvPr id="62" name="Small section of a modern shell bridge in Qingdao, Shandong, China with a partly cloudy sky above"/>
          <p:cNvSpPr/>
          <p:nvPr>
            <p:ph type="pic" idx="22"/>
          </p:nvPr>
        </p:nvSpPr>
        <p:spPr>
          <a:xfrm>
            <a:off x="4944533" y="1893252"/>
            <a:ext cx="8946051" cy="59670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643466" y="1794933"/>
            <a:ext cx="5215469" cy="765388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43464" y="3637279"/>
            <a:ext cx="11717871" cy="2479043"/>
          </a:xfrm>
          <a:prstGeom prst="rect">
            <a:avLst/>
          </a:prstGeom>
        </p:spPr>
        <p:txBody>
          <a:bodyPr anchor="ctr"/>
          <a:lstStyle>
            <a:lvl1pPr>
              <a:defRPr b="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6380889" y="8170059"/>
            <a:ext cx="236356" cy="22772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643466" y="1794933"/>
            <a:ext cx="11717868" cy="765308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Slide Title</a:t>
            </a:r>
          </a:p>
        </p:txBody>
      </p:sp>
      <p:sp>
        <p:nvSpPr>
          <p:cNvPr id="80" name="Body Level One…"/>
          <p:cNvSpPr txBox="1"/>
          <p:nvPr>
            <p:ph type="body" sz="quarter" idx="1" hasCustomPrompt="1"/>
          </p:nvPr>
        </p:nvSpPr>
        <p:spPr>
          <a:xfrm>
            <a:off x="643466" y="2484778"/>
            <a:ext cx="11717868" cy="498551"/>
          </a:xfrm>
          <a:prstGeom prst="rect">
            <a:avLst/>
          </a:prstGeom>
        </p:spPr>
        <p:txBody>
          <a:bodyPr/>
          <a:lstStyle>
            <a:lvl1pPr defTabSz="457876">
              <a:defRPr sz="2900"/>
            </a:lvl1pPr>
            <a:lvl2pPr defTabSz="457876">
              <a:defRPr sz="2900"/>
            </a:lvl2pPr>
            <a:lvl3pPr defTabSz="457876">
              <a:defRPr sz="2900"/>
            </a:lvl3pPr>
            <a:lvl4pPr defTabSz="457876">
              <a:defRPr sz="2900"/>
            </a:lvl4pPr>
            <a:lvl5pPr defTabSz="457876">
              <a:defRPr sz="29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43466" y="1794933"/>
            <a:ext cx="11717868" cy="765388"/>
          </a:xfrm>
          <a:prstGeom prst="rect">
            <a:avLst/>
          </a:prstGeom>
        </p:spPr>
        <p:txBody>
          <a:bodyPr anchor="t"/>
          <a:lstStyle>
            <a:lvl1pPr>
              <a:defRPr spc="-119" sz="6000"/>
            </a:lvl1pPr>
          </a:lstStyle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sz="quarter" idx="1" hasCustomPrompt="1"/>
          </p:nvPr>
        </p:nvSpPr>
        <p:spPr>
          <a:xfrm>
            <a:off x="643466" y="2484778"/>
            <a:ext cx="11717868" cy="498551"/>
          </a:xfrm>
          <a:prstGeom prst="rect">
            <a:avLst/>
          </a:prstGeom>
        </p:spPr>
        <p:txBody>
          <a:bodyPr/>
          <a:lstStyle>
            <a:lvl1pPr defTabSz="457876">
              <a:defRPr sz="2900"/>
            </a:lvl1pPr>
            <a:lvl2pPr defTabSz="457876">
              <a:defRPr sz="2900"/>
            </a:lvl2pPr>
            <a:lvl3pPr defTabSz="457876">
              <a:defRPr sz="2900"/>
            </a:lvl3pPr>
            <a:lvl4pPr defTabSz="457876">
              <a:defRPr sz="2900"/>
            </a:lvl4pPr>
            <a:lvl5pPr defTabSz="457876">
              <a:defRPr sz="2900"/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Body Level One…"/>
          <p:cNvSpPr txBox="1"/>
          <p:nvPr>
            <p:ph type="body" idx="21" hasCustomPrompt="1"/>
          </p:nvPr>
        </p:nvSpPr>
        <p:spPr>
          <a:xfrm>
            <a:off x="643465" y="3485069"/>
            <a:ext cx="11717870" cy="4403207"/>
          </a:xfrm>
          <a:prstGeom prst="rect">
            <a:avLst/>
          </a:prstGeom>
        </p:spPr>
        <p:txBody>
          <a:bodyPr lIns="27092" tIns="27092" rIns="27092" bIns="27092"/>
          <a:lstStyle>
            <a:lvl1pPr defTabSz="587022">
              <a:spcBef>
                <a:spcPts val="1200"/>
              </a:spcBef>
              <a:defRPr b="0" spc="-100" sz="3800"/>
            </a:lvl1pPr>
          </a:lstStyle>
          <a:p>
            <a:pPr/>
            <a:r>
              <a:t>Agenda Topics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40713" y="7544459"/>
            <a:ext cx="11717872" cy="339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>
            <a:normAutofit fontScale="100000" lnSpcReduction="0"/>
          </a:bodyPr>
          <a:lstStyle/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Presentation Title"/>
          <p:cNvSpPr txBox="1"/>
          <p:nvPr>
            <p:ph type="title" hasCustomPrompt="1"/>
          </p:nvPr>
        </p:nvSpPr>
        <p:spPr>
          <a:xfrm>
            <a:off x="643464" y="2592527"/>
            <a:ext cx="11717871" cy="2479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2" tIns="27092" rIns="27092" bIns="27092" anchor="b">
            <a:normAutofit fontScale="100000" lnSpcReduction="0"/>
          </a:bodyPr>
          <a:lstStyle/>
          <a:p>
            <a:pPr/>
            <a:r>
              <a:t>Presentation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80889" y="8167801"/>
            <a:ext cx="236356" cy="227720"/>
          </a:xfrm>
          <a:prstGeom prst="rect">
            <a:avLst/>
          </a:prstGeom>
          <a:ln w="12700">
            <a:miter lim="400000"/>
          </a:ln>
        </p:spPr>
        <p:txBody>
          <a:bodyPr wrap="none" lIns="27092" tIns="27092" rIns="27092" bIns="27092" anchor="b">
            <a:spAutoFit/>
          </a:bodyPr>
          <a:lstStyle>
            <a:lvl1pPr defTabSz="415430"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64" strike="noStrike" sz="8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48722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9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41543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aron Hawkins Shelby County ATOD Summit - April 26, 2024"/>
          <p:cNvSpPr txBox="1"/>
          <p:nvPr>
            <p:ph type="subTitle" sz="quarter" idx="1"/>
          </p:nvPr>
        </p:nvSpPr>
        <p:spPr>
          <a:xfrm>
            <a:off x="640713" y="7544459"/>
            <a:ext cx="11717872" cy="339724"/>
          </a:xfrm>
          <a:prstGeom prst="rect">
            <a:avLst/>
          </a:prstGeom>
        </p:spPr>
        <p:txBody>
          <a:bodyPr/>
          <a:lstStyle/>
          <a:p>
            <a:pPr/>
            <a:r>
              <a:t>Aaron Hawkins Shelby County ATOD Summit - April 26, 2024</a:t>
            </a:r>
          </a:p>
        </p:txBody>
      </p:sp>
      <p:sp>
        <p:nvSpPr>
          <p:cNvPr id="152" name="It’s Complicated"/>
          <p:cNvSpPr txBox="1"/>
          <p:nvPr>
            <p:ph type="ctrTitle"/>
          </p:nvPr>
        </p:nvSpPr>
        <p:spPr>
          <a:xfrm>
            <a:off x="643464" y="2592527"/>
            <a:ext cx="11717871" cy="2479043"/>
          </a:xfrm>
          <a:prstGeom prst="rect">
            <a:avLst/>
          </a:prstGeom>
        </p:spPr>
        <p:txBody>
          <a:bodyPr/>
          <a:lstStyle>
            <a:lvl1pPr>
              <a:defRPr spc="-199"/>
            </a:lvl1pPr>
          </a:lstStyle>
          <a:p>
            <a:pPr/>
            <a:r>
              <a:t>It’s Complicated</a:t>
            </a:r>
          </a:p>
        </p:txBody>
      </p:sp>
      <p:sp>
        <p:nvSpPr>
          <p:cNvPr id="153" name="How a Marathoner Got Lung Cancer"/>
          <p:cNvSpPr txBox="1"/>
          <p:nvPr/>
        </p:nvSpPr>
        <p:spPr>
          <a:xfrm>
            <a:off x="640714" y="5071567"/>
            <a:ext cx="11717870" cy="1016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2" tIns="27092" rIns="27092" bIns="27092">
            <a:normAutofit fontScale="100000" lnSpcReduction="0"/>
          </a:bodyPr>
          <a:lstStyle>
            <a:lvl1pPr algn="l" defTabSz="587022">
              <a:defRPr b="1" sz="3800">
                <a:solidFill>
                  <a:srgbClr val="000000"/>
                </a:solidFill>
              </a:defRPr>
            </a:lvl1pPr>
          </a:lstStyle>
          <a:p>
            <a:pPr/>
            <a:r>
              <a:t>How a Marathoner Got Lung Cancer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My Second Diagnosis"/>
          <p:cNvSpPr txBox="1"/>
          <p:nvPr>
            <p:ph type="title"/>
          </p:nvPr>
        </p:nvSpPr>
        <p:spPr>
          <a:xfrm>
            <a:off x="643465" y="293973"/>
            <a:ext cx="11717870" cy="764356"/>
          </a:xfrm>
          <a:prstGeom prst="rect">
            <a:avLst/>
          </a:prstGeom>
        </p:spPr>
        <p:txBody>
          <a:bodyPr/>
          <a:lstStyle>
            <a:lvl1pPr defTabSz="1369803">
              <a:defRPr spc="-99" sz="4700"/>
            </a:lvl1pPr>
          </a:lstStyle>
          <a:p>
            <a:pPr/>
            <a:r>
              <a:t>My Second Diagnosis</a:t>
            </a:r>
          </a:p>
        </p:txBody>
      </p:sp>
      <p:sp>
        <p:nvSpPr>
          <p:cNvPr id="182" name="What happened…"/>
          <p:cNvSpPr txBox="1"/>
          <p:nvPr>
            <p:ph type="body" idx="1"/>
          </p:nvPr>
        </p:nvSpPr>
        <p:spPr>
          <a:xfrm>
            <a:off x="643465" y="1984108"/>
            <a:ext cx="11717870" cy="6782829"/>
          </a:xfrm>
          <a:prstGeom prst="rect">
            <a:avLst/>
          </a:prstGeom>
        </p:spPr>
        <p:txBody>
          <a:bodyPr lIns="27092" tIns="27092" rIns="27092" bIns="27092"/>
          <a:lstStyle/>
          <a:p>
            <a: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What happened</a:t>
            </a:r>
          </a:p>
          <a:p>
            <a: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The first two weeks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My FIRST call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American Lung Association’s Fight for Air Climb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Marathon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Surgery</a:t>
            </a:r>
          </a:p>
          <a:p>
            <a: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Afterward</a:t>
            </a:r>
          </a:p>
        </p:txBody>
      </p:sp>
      <p:sp>
        <p:nvSpPr>
          <p:cNvPr id="183" name="October 31, 2019"/>
          <p:cNvSpPr txBox="1"/>
          <p:nvPr/>
        </p:nvSpPr>
        <p:spPr>
          <a:xfrm>
            <a:off x="643465" y="983819"/>
            <a:ext cx="11717870" cy="49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>
            <a:normAutofit fontScale="100000" lnSpcReduction="0"/>
          </a:bodyPr>
          <a:lstStyle>
            <a:lvl1pPr algn="l" defTabSz="457876">
              <a:defRPr b="1" sz="2900">
                <a:solidFill>
                  <a:srgbClr val="000000"/>
                </a:solidFill>
              </a:defRPr>
            </a:lvl1pPr>
          </a:lstStyle>
          <a:p>
            <a:pPr/>
            <a:r>
              <a:t>October 31, 2019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0"/>
            <a:ext cx="73152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1" y="0"/>
            <a:ext cx="12982379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Health and Advocacy"/>
          <p:cNvSpPr txBox="1"/>
          <p:nvPr>
            <p:ph type="title"/>
          </p:nvPr>
        </p:nvSpPr>
        <p:spPr>
          <a:xfrm>
            <a:off x="643465" y="397933"/>
            <a:ext cx="11717870" cy="764355"/>
          </a:xfrm>
          <a:prstGeom prst="rect">
            <a:avLst/>
          </a:prstGeom>
        </p:spPr>
        <p:txBody>
          <a:bodyPr/>
          <a:lstStyle>
            <a:lvl1pPr defTabSz="1369803">
              <a:defRPr spc="-99" sz="4700"/>
            </a:lvl1pPr>
          </a:lstStyle>
          <a:p>
            <a:pPr/>
            <a:r>
              <a:t>Health and Advocacy</a:t>
            </a:r>
          </a:p>
        </p:txBody>
      </p:sp>
      <p:sp>
        <p:nvSpPr>
          <p:cNvPr id="190" name="Marathoning and the American Lung Association"/>
          <p:cNvSpPr txBox="1"/>
          <p:nvPr>
            <p:ph type="body" sz="quarter" idx="1"/>
          </p:nvPr>
        </p:nvSpPr>
        <p:spPr>
          <a:xfrm>
            <a:off x="643465" y="1087780"/>
            <a:ext cx="11717870" cy="498549"/>
          </a:xfrm>
          <a:prstGeom prst="rect">
            <a:avLst/>
          </a:prstGeom>
        </p:spPr>
        <p:txBody>
          <a:bodyPr/>
          <a:lstStyle/>
          <a:p>
            <a:pPr/>
            <a:r>
              <a:t>Marathoning and the American Lung Association</a:t>
            </a:r>
          </a:p>
        </p:txBody>
      </p:sp>
      <p:sp>
        <p:nvSpPr>
          <p:cNvPr id="191" name="Reinvigoration…"/>
          <p:cNvSpPr txBox="1"/>
          <p:nvPr>
            <p:ph type="body" idx="21"/>
          </p:nvPr>
        </p:nvSpPr>
        <p:spPr>
          <a:xfrm>
            <a:off x="643465" y="2088069"/>
            <a:ext cx="11717870" cy="4403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384301" indent="-384301" defTabSz="1543196">
              <a:spcBef>
                <a:spcPts val="2800"/>
              </a:spcBef>
              <a:defRPr sz="3000"/>
            </a:pPr>
            <a:r>
              <a:t>Reinvigoration</a:t>
            </a:r>
          </a:p>
          <a:p>
            <a:pPr lvl="1" marL="926844" indent="-384302" defTabSz="1543196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3000"/>
            </a:pPr>
            <a:r>
              <a:t>Running</a:t>
            </a:r>
          </a:p>
          <a:p>
            <a:pPr lvl="1" marL="926844" indent="-384302" defTabSz="1543196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3000"/>
            </a:pPr>
            <a:r>
              <a:t>Taking Advocacy to another level</a:t>
            </a:r>
          </a:p>
          <a:p>
            <a:pPr lvl="2" marL="1469388" indent="-384302" defTabSz="1543196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3000"/>
            </a:pPr>
            <a:r>
              <a:t>LUNG FORCE Advocacy Day</a:t>
            </a:r>
          </a:p>
          <a:p>
            <a:pPr lvl="2" marL="1469388" indent="-384302" defTabSz="1543196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3000"/>
            </a:pPr>
            <a:r>
              <a:t>Local involvement</a:t>
            </a:r>
          </a:p>
          <a:p>
            <a:pPr lvl="1" marL="926844" indent="-384302" defTabSz="1543196">
              <a:lnSpc>
                <a:spcPct val="90000"/>
              </a:lnSpc>
              <a:spcBef>
                <a:spcPts val="2800"/>
              </a:spcBef>
              <a:buSzPct val="123000"/>
              <a:buChar char="•"/>
              <a:defRPr b="0" sz="3000"/>
            </a:pPr>
            <a:r>
              <a:t>Again, raising money for a worthy cause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11" y="0"/>
            <a:ext cx="7315201" cy="54958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7169" y="3134914"/>
            <a:ext cx="4991324" cy="66550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13584" y="101216"/>
            <a:ext cx="5688442" cy="75845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744" y="-33364"/>
            <a:ext cx="4568668" cy="8126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8561" y="1922862"/>
            <a:ext cx="4036710" cy="76378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0203" y="1057899"/>
            <a:ext cx="4326921" cy="7637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21859" y="117344"/>
            <a:ext cx="5378015" cy="7170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45" y="135119"/>
            <a:ext cx="3496278" cy="4651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12413" y="3058"/>
            <a:ext cx="4025703" cy="5367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390635" y="4824147"/>
            <a:ext cx="7671150" cy="5760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32825" y="4310800"/>
            <a:ext cx="4320641" cy="5760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Advocacy"/>
          <p:cNvSpPr txBox="1"/>
          <p:nvPr>
            <p:ph type="title"/>
          </p:nvPr>
        </p:nvSpPr>
        <p:spPr>
          <a:xfrm>
            <a:off x="643465" y="397933"/>
            <a:ext cx="11717870" cy="764355"/>
          </a:xfrm>
          <a:prstGeom prst="rect">
            <a:avLst/>
          </a:prstGeom>
        </p:spPr>
        <p:txBody>
          <a:bodyPr/>
          <a:lstStyle>
            <a:lvl1pPr defTabSz="1369803">
              <a:defRPr spc="-99" sz="4700"/>
            </a:lvl1pPr>
          </a:lstStyle>
          <a:p>
            <a:pPr/>
            <a:r>
              <a:t>Advocacy</a:t>
            </a:r>
          </a:p>
        </p:txBody>
      </p:sp>
      <p:sp>
        <p:nvSpPr>
          <p:cNvPr id="208" name="The American Lung Association"/>
          <p:cNvSpPr txBox="1"/>
          <p:nvPr>
            <p:ph type="body" sz="quarter" idx="1"/>
          </p:nvPr>
        </p:nvSpPr>
        <p:spPr>
          <a:xfrm>
            <a:off x="643465" y="1087780"/>
            <a:ext cx="11717870" cy="498549"/>
          </a:xfrm>
          <a:prstGeom prst="rect">
            <a:avLst/>
          </a:prstGeom>
        </p:spPr>
        <p:txBody>
          <a:bodyPr/>
          <a:lstStyle/>
          <a:p>
            <a:pPr/>
            <a:r>
              <a:t>The American Lung Association</a:t>
            </a:r>
          </a:p>
        </p:txBody>
      </p:sp>
      <p:sp>
        <p:nvSpPr>
          <p:cNvPr id="209" name="Just show up!…"/>
          <p:cNvSpPr txBox="1"/>
          <p:nvPr>
            <p:ph type="body" idx="21"/>
          </p:nvPr>
        </p:nvSpPr>
        <p:spPr>
          <a:xfrm>
            <a:off x="643465" y="2088069"/>
            <a:ext cx="11717870" cy="64830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Just show up!</a:t>
            </a:r>
          </a:p>
          <a:p>
            <a:pPr/>
            <a:r>
              <a:t>Get involved, stay involved</a:t>
            </a:r>
          </a:p>
          <a:p>
            <a:pPr/>
            <a:r>
              <a:t>A little bit goes a long way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Fundraising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Board Membership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LUNG FORCE Advocacy Day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Hendersonville and Beyond!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genda"/>
          <p:cNvSpPr txBox="1"/>
          <p:nvPr>
            <p:ph type="title"/>
          </p:nvPr>
        </p:nvSpPr>
        <p:spPr>
          <a:xfrm>
            <a:off x="643465" y="285087"/>
            <a:ext cx="11717870" cy="765389"/>
          </a:xfrm>
          <a:prstGeom prst="rect">
            <a:avLst/>
          </a:prstGeom>
        </p:spPr>
        <p:txBody>
          <a:bodyPr/>
          <a:lstStyle>
            <a:lvl1pPr defTabSz="1369803">
              <a:defRPr spc="-99" sz="4700"/>
            </a:lvl1pPr>
          </a:lstStyle>
          <a:p>
            <a:pPr/>
            <a:r>
              <a:t>Agenda</a:t>
            </a:r>
          </a:p>
        </p:txBody>
      </p:sp>
      <p:sp>
        <p:nvSpPr>
          <p:cNvPr id="156" name="Background…"/>
          <p:cNvSpPr txBox="1"/>
          <p:nvPr>
            <p:ph type="body" idx="1"/>
          </p:nvPr>
        </p:nvSpPr>
        <p:spPr>
          <a:xfrm>
            <a:off x="643465" y="1250498"/>
            <a:ext cx="11717870" cy="7080244"/>
          </a:xfrm>
          <a:prstGeom prst="rect">
            <a:avLst/>
          </a:prstGeom>
        </p:spPr>
        <p:txBody>
          <a:bodyPr lIns="27092" tIns="27092" rIns="27092" bIns="27092"/>
          <a:lstStyle/>
          <a:p>
            <a:pPr defTabSz="428526">
              <a:spcBef>
                <a:spcPts val="900"/>
              </a:spcBef>
              <a:defRPr b="0" spc="-100" sz="2700"/>
            </a:pPr>
            <a:r>
              <a:t>Background</a:t>
            </a:r>
            <a:endParaRPr spc="-27"/>
          </a:p>
          <a:p>
            <a:pPr defTabSz="428526">
              <a:spcBef>
                <a:spcPts val="900"/>
              </a:spcBef>
              <a:defRPr b="0" spc="-27" sz="2700"/>
            </a:pPr>
          </a:p>
          <a:p>
            <a:pPr defTabSz="428526">
              <a:spcBef>
                <a:spcPts val="900"/>
              </a:spcBef>
              <a:defRPr b="0" spc="-100" sz="2700"/>
            </a:pPr>
            <a:r>
              <a:t>My long history with tobacco</a:t>
            </a:r>
            <a:endParaRPr spc="-27"/>
          </a:p>
          <a:p>
            <a:pPr defTabSz="428526">
              <a:spcBef>
                <a:spcPts val="900"/>
              </a:spcBef>
              <a:defRPr b="0" spc="-27" sz="2700"/>
            </a:pPr>
          </a:p>
          <a:p>
            <a:pPr defTabSz="428526">
              <a:spcBef>
                <a:spcPts val="900"/>
              </a:spcBef>
              <a:defRPr b="0" spc="-100" sz="2700"/>
            </a:pPr>
            <a:r>
              <a:t>My (1st) diagnosis</a:t>
            </a:r>
            <a:endParaRPr spc="-27"/>
          </a:p>
          <a:p>
            <a:pPr lvl="1" indent="333756" defTabSz="428526">
              <a:spcBef>
                <a:spcPts val="900"/>
              </a:spcBef>
              <a:defRPr b="0" spc="-100" sz="2700"/>
            </a:pPr>
            <a:r>
              <a:t>My discussions and choices</a:t>
            </a:r>
            <a:endParaRPr spc="-27"/>
          </a:p>
          <a:p>
            <a:pPr lvl="1" indent="333756" defTabSz="428526">
              <a:spcBef>
                <a:spcPts val="900"/>
              </a:spcBef>
              <a:defRPr b="0" spc="-100" sz="2700"/>
            </a:pPr>
            <a:r>
              <a:t>What I learned (and unlearned)</a:t>
            </a:r>
            <a:endParaRPr spc="-27"/>
          </a:p>
          <a:p>
            <a:pPr defTabSz="428526">
              <a:spcBef>
                <a:spcPts val="900"/>
              </a:spcBef>
              <a:defRPr b="0" spc="-27" sz="2700"/>
            </a:pPr>
          </a:p>
          <a:p>
            <a:pPr defTabSz="428526">
              <a:spcBef>
                <a:spcPts val="900"/>
              </a:spcBef>
              <a:defRPr b="0" spc="-100" sz="2700"/>
            </a:pPr>
            <a:r>
              <a:t>My (2nd) diagnosis</a:t>
            </a:r>
            <a:endParaRPr spc="-27"/>
          </a:p>
          <a:p>
            <a:pPr lvl="1" indent="333756" defTabSz="428526">
              <a:spcBef>
                <a:spcPts val="900"/>
              </a:spcBef>
              <a:defRPr b="0" spc="-100" sz="2700"/>
            </a:pPr>
            <a:r>
              <a:t>My discussions and choices</a:t>
            </a:r>
            <a:endParaRPr spc="-27"/>
          </a:p>
          <a:p>
            <a:pPr lvl="1" indent="333756" defTabSz="428526">
              <a:spcBef>
                <a:spcPts val="900"/>
              </a:spcBef>
              <a:defRPr b="0" spc="-100" sz="2700"/>
            </a:pPr>
            <a:r>
              <a:t>What I learned (and unlearned)</a:t>
            </a:r>
            <a:endParaRPr spc="-27"/>
          </a:p>
          <a:p>
            <a:pPr lvl="1" indent="333756" defTabSz="428526">
              <a:spcBef>
                <a:spcPts val="900"/>
              </a:spcBef>
              <a:defRPr b="0" spc="-27" sz="2700"/>
            </a:pPr>
          </a:p>
          <a:p>
            <a:pPr defTabSz="428526">
              <a:spcBef>
                <a:spcPts val="900"/>
              </a:spcBef>
              <a:defRPr b="0" spc="-100" sz="2700"/>
            </a:pPr>
            <a:r>
              <a:t>Advocacy and making the world a better place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Background"/>
          <p:cNvSpPr txBox="1"/>
          <p:nvPr>
            <p:ph type="title"/>
          </p:nvPr>
        </p:nvSpPr>
        <p:spPr>
          <a:xfrm>
            <a:off x="630765" y="233580"/>
            <a:ext cx="11717870" cy="764355"/>
          </a:xfrm>
          <a:prstGeom prst="rect">
            <a:avLst/>
          </a:prstGeom>
        </p:spPr>
        <p:txBody>
          <a:bodyPr/>
          <a:lstStyle>
            <a:lvl1pPr defTabSz="1369803">
              <a:defRPr spc="-99" sz="4700"/>
            </a:lvl1pPr>
          </a:lstStyle>
          <a:p>
            <a:pPr/>
            <a:r>
              <a:t>Background</a:t>
            </a:r>
          </a:p>
        </p:txBody>
      </p:sp>
      <p:sp>
        <p:nvSpPr>
          <p:cNvPr id="159" name="History 1972 - 2003"/>
          <p:cNvSpPr txBox="1"/>
          <p:nvPr>
            <p:ph type="body" sz="quarter" idx="1"/>
          </p:nvPr>
        </p:nvSpPr>
        <p:spPr>
          <a:xfrm>
            <a:off x="630765" y="983819"/>
            <a:ext cx="11717870" cy="498551"/>
          </a:xfrm>
          <a:prstGeom prst="rect">
            <a:avLst/>
          </a:prstGeom>
        </p:spPr>
        <p:txBody>
          <a:bodyPr/>
          <a:lstStyle/>
          <a:p>
            <a:pPr/>
            <a:r>
              <a:t>History 1972 - 2003</a:t>
            </a:r>
          </a:p>
        </p:txBody>
      </p:sp>
      <p:sp>
        <p:nvSpPr>
          <p:cNvPr id="160" name="My hometown…"/>
          <p:cNvSpPr txBox="1"/>
          <p:nvPr>
            <p:ph type="body" idx="21"/>
          </p:nvPr>
        </p:nvSpPr>
        <p:spPr>
          <a:xfrm>
            <a:off x="630765" y="1682139"/>
            <a:ext cx="11717870" cy="44032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My hometown</a:t>
            </a:r>
          </a:p>
          <a:p>
            <a:pPr/>
            <a:r>
              <a:t>My ‘athletic’ history</a:t>
            </a:r>
          </a:p>
          <a:p>
            <a:pPr/>
            <a:r>
              <a:t>My work history</a:t>
            </a:r>
          </a:p>
          <a:p>
            <a:pPr/>
            <a:r>
              <a:t>My wife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My Tobacco History"/>
          <p:cNvSpPr txBox="1"/>
          <p:nvPr>
            <p:ph type="title"/>
          </p:nvPr>
        </p:nvSpPr>
        <p:spPr>
          <a:xfrm>
            <a:off x="643465" y="300185"/>
            <a:ext cx="11717870" cy="764356"/>
          </a:xfrm>
          <a:prstGeom prst="rect">
            <a:avLst/>
          </a:prstGeom>
        </p:spPr>
        <p:txBody>
          <a:bodyPr/>
          <a:lstStyle>
            <a:lvl1pPr defTabSz="1369803">
              <a:defRPr spc="-99" sz="4700"/>
            </a:lvl1pPr>
          </a:lstStyle>
          <a:p>
            <a:pPr/>
            <a:r>
              <a:t>My Tobacco History</a:t>
            </a:r>
          </a:p>
        </p:txBody>
      </p:sp>
      <p:sp>
        <p:nvSpPr>
          <p:cNvPr id="163" name="When and why I started…"/>
          <p:cNvSpPr txBox="1"/>
          <p:nvPr>
            <p:ph type="body" idx="1"/>
          </p:nvPr>
        </p:nvSpPr>
        <p:spPr>
          <a:xfrm>
            <a:off x="643465" y="1836830"/>
            <a:ext cx="11717870" cy="5035186"/>
          </a:xfrm>
          <a:prstGeom prst="rect">
            <a:avLst/>
          </a:prstGeom>
        </p:spPr>
        <p:txBody>
          <a:bodyPr lIns="27092" tIns="27092" rIns="27092" bIns="27092"/>
          <a:lstStyle/>
          <a:p>
            <a: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When and why I started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How I could’ve stopped</a:t>
            </a:r>
          </a:p>
          <a:p>
            <a: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At home and at work</a:t>
            </a:r>
          </a:p>
          <a:p>
            <a: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What the actual cost was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Financial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Physical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My First Diagnosis"/>
          <p:cNvSpPr txBox="1"/>
          <p:nvPr>
            <p:ph type="title"/>
          </p:nvPr>
        </p:nvSpPr>
        <p:spPr>
          <a:xfrm>
            <a:off x="643465" y="293973"/>
            <a:ext cx="11717870" cy="764356"/>
          </a:xfrm>
          <a:prstGeom prst="rect">
            <a:avLst/>
          </a:prstGeom>
        </p:spPr>
        <p:txBody>
          <a:bodyPr/>
          <a:lstStyle>
            <a:lvl1pPr defTabSz="1369803">
              <a:defRPr spc="-99" sz="4700"/>
            </a:lvl1pPr>
          </a:lstStyle>
          <a:p>
            <a:pPr/>
            <a:r>
              <a:t>My First Diagnosis</a:t>
            </a:r>
          </a:p>
        </p:txBody>
      </p:sp>
      <p:sp>
        <p:nvSpPr>
          <p:cNvPr id="166" name="What happened…"/>
          <p:cNvSpPr txBox="1"/>
          <p:nvPr>
            <p:ph type="body" idx="1"/>
          </p:nvPr>
        </p:nvSpPr>
        <p:spPr>
          <a:xfrm>
            <a:off x="643465" y="1984108"/>
            <a:ext cx="11717870" cy="6782829"/>
          </a:xfrm>
          <a:prstGeom prst="rect">
            <a:avLst/>
          </a:prstGeom>
        </p:spPr>
        <p:txBody>
          <a:bodyPr lIns="27092" tIns="27092" rIns="27092" bIns="27092"/>
          <a:lstStyle/>
          <a:p>
            <a: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What happened</a:t>
            </a:r>
          </a:p>
          <a:p>
            <a: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The first six months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Grieving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Medication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The CHANGE</a:t>
            </a:r>
          </a:p>
          <a:p>
            <a:pPr lvl="2"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Wife’s advice</a:t>
            </a:r>
          </a:p>
          <a:p>
            <a:pPr lvl="2" marL="16510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Dentist</a:t>
            </a:r>
          </a:p>
          <a:p>
            <a:pPr marL="4318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A massive reprioritization</a:t>
            </a:r>
          </a:p>
        </p:txBody>
      </p:sp>
      <p:sp>
        <p:nvSpPr>
          <p:cNvPr id="167" name="January 9, 2003"/>
          <p:cNvSpPr txBox="1"/>
          <p:nvPr/>
        </p:nvSpPr>
        <p:spPr>
          <a:xfrm>
            <a:off x="643465" y="983819"/>
            <a:ext cx="11717870" cy="49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" tIns="24383" rIns="24383" bIns="24383">
            <a:normAutofit fontScale="100000" lnSpcReduction="0"/>
          </a:bodyPr>
          <a:lstStyle>
            <a:lvl1pPr algn="l" defTabSz="457876">
              <a:defRPr b="1" sz="2900">
                <a:solidFill>
                  <a:srgbClr val="000000"/>
                </a:solidFill>
              </a:defRPr>
            </a:lvl1pPr>
          </a:lstStyle>
          <a:p>
            <a:pPr/>
            <a:r>
              <a:t>January 9, 2003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Health and Advocacy"/>
          <p:cNvSpPr txBox="1"/>
          <p:nvPr>
            <p:ph type="title"/>
          </p:nvPr>
        </p:nvSpPr>
        <p:spPr>
          <a:xfrm>
            <a:off x="643465" y="270933"/>
            <a:ext cx="11717870" cy="764355"/>
          </a:xfrm>
          <a:prstGeom prst="rect">
            <a:avLst/>
          </a:prstGeom>
        </p:spPr>
        <p:txBody>
          <a:bodyPr/>
          <a:lstStyle>
            <a:lvl1pPr defTabSz="1369803">
              <a:defRPr spc="-99" sz="4700"/>
            </a:lvl1pPr>
          </a:lstStyle>
          <a:p>
            <a:pPr/>
            <a:r>
              <a:t>Health and Advocacy</a:t>
            </a:r>
          </a:p>
        </p:txBody>
      </p:sp>
      <p:sp>
        <p:nvSpPr>
          <p:cNvPr id="170" name="Marathoning and the National MS Society"/>
          <p:cNvSpPr txBox="1"/>
          <p:nvPr>
            <p:ph type="body" sz="quarter" idx="1"/>
          </p:nvPr>
        </p:nvSpPr>
        <p:spPr>
          <a:xfrm>
            <a:off x="643465" y="960780"/>
            <a:ext cx="11717870" cy="498549"/>
          </a:xfrm>
          <a:prstGeom prst="rect">
            <a:avLst/>
          </a:prstGeom>
        </p:spPr>
        <p:txBody>
          <a:bodyPr/>
          <a:lstStyle/>
          <a:p>
            <a:pPr/>
            <a:r>
              <a:t>Marathoning and the National MS Society</a:t>
            </a:r>
          </a:p>
        </p:txBody>
      </p:sp>
      <p:sp>
        <p:nvSpPr>
          <p:cNvPr id="171" name="I needed to change my outlook…"/>
          <p:cNvSpPr txBox="1"/>
          <p:nvPr>
            <p:ph type="body" idx="21"/>
          </p:nvPr>
        </p:nvSpPr>
        <p:spPr>
          <a:xfrm>
            <a:off x="643465" y="1961069"/>
            <a:ext cx="11717870" cy="4403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I needed to change my outlook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Running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Directing my energy and focus</a:t>
            </a:r>
          </a:p>
          <a:p>
            <a:pPr lvl="1" marL="1041400" indent="-431800" defTabSz="1733930">
              <a:lnSpc>
                <a:spcPct val="90000"/>
              </a:lnSpc>
              <a:spcBef>
                <a:spcPts val="3200"/>
              </a:spcBef>
              <a:buSzPct val="123000"/>
              <a:buChar char="•"/>
              <a:defRPr b="0" sz="3400"/>
            </a:pPr>
            <a:r>
              <a:t>Raising money for a worthy cause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lide bullet text"/>
          <p:cNvSpPr txBox="1"/>
          <p:nvPr>
            <p:ph type="body" idx="1"/>
          </p:nvPr>
        </p:nvSpPr>
        <p:spPr>
          <a:xfrm>
            <a:off x="643465" y="3485069"/>
            <a:ext cx="11717870" cy="44032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4800" y="0"/>
            <a:ext cx="73152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lide bullet text"/>
          <p:cNvSpPr txBox="1"/>
          <p:nvPr>
            <p:ph type="body" idx="1"/>
          </p:nvPr>
        </p:nvSpPr>
        <p:spPr>
          <a:xfrm>
            <a:off x="643465" y="3485069"/>
            <a:ext cx="11717870" cy="44032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75380"/>
            <a:ext cx="13004800" cy="94028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3_DynamicLight">
  <a:themeElements>
    <a:clrScheme name="33_Dynamic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3_Dynamic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3_Dynamic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E00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