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1" r:id="rId36"/>
    <p:sldId id="290" r:id="rId37"/>
  </p:sldIdLst>
  <p:sldSz cx="9144000" cy="5143500" type="screen16x9"/>
  <p:notesSz cx="6858000" cy="9144000"/>
  <p:embeddedFontLst>
    <p:embeddedFont>
      <p:font typeface="Calibri" panose="020F0502020204030204" pitchFamily="34" charset="0"/>
      <p:regular r:id="rId39"/>
      <p:bold r:id="rId40"/>
      <p:italic r:id="rId41"/>
      <p:boldItalic r:id="rId42"/>
    </p:embeddedFont>
    <p:embeddedFont>
      <p:font typeface="Roboto" panose="02000000000000000000" pitchFamily="2" charset="0"/>
      <p:regular r:id="rId43"/>
      <p:bold r:id="rId44"/>
      <p:italic r:id="rId45"/>
      <p:boldItalic r:id="rId46"/>
    </p:embeddedFont>
    <p:embeddedFont>
      <p:font typeface="Roboto Slab" pitchFamily="2" charset="0"/>
      <p:regular r:id="rId47"/>
      <p:bold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7" d="100"/>
          <a:sy n="97" d="100"/>
        </p:scale>
        <p:origin x="400" y="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cc268866c6_7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cc268866c6_7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cc268866c6_6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cc268866c6_6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cc268866c6_7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cc268866c6_7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cc268866c6_6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cc268866c6_6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cc268866c6_7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cc268866c6_7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cc30bc2691_3_11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cc30bc2691_3_1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cc268866c6_7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cc268866c6_7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cc178a4c04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cc178a4c0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cc268866c6_7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cc268866c6_7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cc178a4c04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cc178a4c04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cc1a770d17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cc1a770d17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cc268866c6_7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cc268866c6_7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cc178a4c04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2cc178a4c04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cc268866c6_7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2cc268866c6_7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cc30bc2691_3_12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cc30bc2691_3_1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cc268866c6_7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cc268866c6_7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cc178a4c04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2cc178a4c04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cc268866c6_7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2cc268866c6_7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cc30bc2691_3_12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2cc30bc2691_3_1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cc268866c6_7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2cc268866c6_7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cc178a4c04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2cc178a4c04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cc30bc2691_3_1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cc30bc2691_3_1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cc268866c6_7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cc268866c6_7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cc30bc2691_3_12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2cc30bc2691_3_1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cc178a4c04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2cc178a4c04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cc268866c6_8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2cc268866c6_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cc268866c6_7_1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2cc268866c6_7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cc178a4c04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2cc178a4c0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cc30bc2691_3_12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cc30bc2691_3_1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cc1a770d17_1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cc1a770d17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cc178a4c04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cc178a4c04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cc268866c6_7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cc268866c6_7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cc268866c6_7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cc268866c6_7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cc268866c6_6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cc268866c6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hyperlink" Target="mailto:Erica.B.Hurst@tn.gov"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www.ncbi.nlm.nih.gov/pmc/articles/PMC10444703/#:~:text=Opioid%20Receptor%20Interactions,6%2C%208%2C%2013%5D"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hyperlink" Target="http://health.clevelandclinic.org/what-are-poppers-and-are-they-dangerou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Gas Stations: The Next Pharmacy?</a:t>
            </a:r>
            <a:endParaRPr/>
          </a:p>
        </p:txBody>
      </p:sp>
      <p:sp>
        <p:nvSpPr>
          <p:cNvPr id="64" name="Google Shape;64;p13"/>
          <p:cNvSpPr txBox="1">
            <a:spLocks noGrp="1"/>
          </p:cNvSpPr>
          <p:nvPr>
            <p:ph type="subTitle" idx="1"/>
          </p:nvPr>
        </p:nvSpPr>
        <p:spPr>
          <a:xfrm>
            <a:off x="1680302" y="3049450"/>
            <a:ext cx="5783400" cy="135809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a:t>Erica Hurst, Pharm.D.</a:t>
            </a:r>
          </a:p>
          <a:p>
            <a:pPr marL="0" lvl="0" indent="0" algn="ctr" rtl="0">
              <a:spcBef>
                <a:spcPts val="0"/>
              </a:spcBef>
              <a:spcAft>
                <a:spcPts val="0"/>
              </a:spcAft>
              <a:buNone/>
            </a:pPr>
            <a:r>
              <a:rPr lang="en" dirty="0"/>
              <a:t>Assistant Chief Pharmacist</a:t>
            </a:r>
          </a:p>
          <a:p>
            <a:pPr marL="0" lvl="0" indent="0" algn="ctr" rtl="0">
              <a:spcBef>
                <a:spcPts val="0"/>
              </a:spcBef>
              <a:spcAft>
                <a:spcPts val="0"/>
              </a:spcAft>
              <a:buNone/>
            </a:pPr>
            <a:r>
              <a:rPr lang="en" dirty="0"/>
              <a:t>TDMHSAS</a:t>
            </a:r>
            <a:endParaRPr dirty="0"/>
          </a:p>
          <a:p>
            <a:pPr marL="0" lvl="0" indent="0" algn="ctr" rtl="0">
              <a:spcBef>
                <a:spcPts val="0"/>
              </a:spcBef>
              <a:spcAft>
                <a:spcPts val="0"/>
              </a:spcAft>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Tianeptine Uses</a:t>
            </a:r>
            <a:r>
              <a:rPr lang="en" baseline="30000"/>
              <a:t>5</a:t>
            </a:r>
            <a:endParaRPr/>
          </a:p>
        </p:txBody>
      </p:sp>
      <p:sp>
        <p:nvSpPr>
          <p:cNvPr id="145" name="Google Shape;145;p22"/>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457200" lvl="0" indent="-336550" algn="l" rtl="0">
              <a:spcBef>
                <a:spcPts val="0"/>
              </a:spcBef>
              <a:spcAft>
                <a:spcPts val="0"/>
              </a:spcAft>
              <a:buSzPts val="1700"/>
              <a:buChar char="●"/>
            </a:pPr>
            <a:r>
              <a:rPr lang="en" sz="1700"/>
              <a:t>Not FDA approved for medical use in the United States</a:t>
            </a:r>
            <a:endParaRPr sz="1700"/>
          </a:p>
          <a:p>
            <a:pPr marL="914400" lvl="1" indent="-336550" algn="l" rtl="0">
              <a:spcBef>
                <a:spcPts val="0"/>
              </a:spcBef>
              <a:spcAft>
                <a:spcPts val="0"/>
              </a:spcAft>
              <a:buSzPts val="1700"/>
              <a:buChar char="○"/>
            </a:pPr>
            <a:r>
              <a:rPr lang="en" sz="1700"/>
              <a:t>Used to treat major depressive disorder in European, Asian and South American countries</a:t>
            </a:r>
            <a:endParaRPr sz="1700"/>
          </a:p>
          <a:p>
            <a:pPr marL="457200" lvl="0" indent="-336550" algn="l" rtl="0">
              <a:spcBef>
                <a:spcPts val="0"/>
              </a:spcBef>
              <a:spcAft>
                <a:spcPts val="0"/>
              </a:spcAft>
              <a:buSzPts val="1700"/>
              <a:buChar char="●"/>
            </a:pPr>
            <a:r>
              <a:rPr lang="en" sz="1700"/>
              <a:t>Used to self-treat anxiety, depression, and irritable bowel syndrome</a:t>
            </a:r>
            <a:endParaRPr sz="1700"/>
          </a:p>
          <a:p>
            <a:pPr marL="457200" lvl="0" indent="-336550" algn="l" rtl="0">
              <a:spcBef>
                <a:spcPts val="0"/>
              </a:spcBef>
              <a:spcAft>
                <a:spcPts val="0"/>
              </a:spcAft>
              <a:buSzPts val="1700"/>
              <a:buChar char="●"/>
            </a:pPr>
            <a:r>
              <a:rPr lang="en" sz="1700"/>
              <a:t>Marketed as a supplement, at higher doses acts as an opioid receptor agonist</a:t>
            </a:r>
            <a:endParaRPr sz="1700"/>
          </a:p>
          <a:p>
            <a:pPr marL="457200" lvl="0" indent="-336550" algn="l" rtl="0">
              <a:spcBef>
                <a:spcPts val="0"/>
              </a:spcBef>
              <a:spcAft>
                <a:spcPts val="0"/>
              </a:spcAft>
              <a:buSzPts val="1700"/>
              <a:buChar char="●"/>
            </a:pPr>
            <a:r>
              <a:rPr lang="en" sz="1700"/>
              <a:t>Symptoms of tianeptine withdrawal are similar to those of opioid withdrawal, including agitation, nausea, anxiety, diarrhea, and chills </a:t>
            </a:r>
            <a:endParaRPr sz="1700"/>
          </a:p>
          <a:p>
            <a:pPr marL="0" lvl="0" indent="0" algn="l" rtl="0">
              <a:spcBef>
                <a:spcPts val="0"/>
              </a:spcBef>
              <a:spcAft>
                <a:spcPts val="0"/>
              </a:spcAft>
              <a:buNone/>
            </a:pPr>
            <a:endParaRPr sz="1600"/>
          </a:p>
        </p:txBody>
      </p:sp>
      <p:sp>
        <p:nvSpPr>
          <p:cNvPr id="146" name="Google Shape;146;p22"/>
          <p:cNvSpPr txBox="1"/>
          <p:nvPr/>
        </p:nvSpPr>
        <p:spPr>
          <a:xfrm>
            <a:off x="5208000" y="4820400"/>
            <a:ext cx="39360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latin typeface="Roboto"/>
                <a:ea typeface="Roboto"/>
                <a:cs typeface="Roboto"/>
                <a:sym typeface="Roboto"/>
              </a:rPr>
              <a:t>Hannah Vitali, PharmD Candidate &amp; Raquel Lockridge, PharmD Candidate</a:t>
            </a:r>
            <a:endParaRPr sz="5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Tianeptine Concerns</a:t>
            </a:r>
            <a:r>
              <a:rPr lang="en" baseline="30000"/>
              <a:t>5</a:t>
            </a:r>
            <a:endParaRPr baseline="30000"/>
          </a:p>
        </p:txBody>
      </p:sp>
      <p:sp>
        <p:nvSpPr>
          <p:cNvPr id="152" name="Google Shape;152;p23"/>
          <p:cNvSpPr txBox="1">
            <a:spLocks noGrp="1"/>
          </p:cNvSpPr>
          <p:nvPr>
            <p:ph type="body" idx="1"/>
          </p:nvPr>
        </p:nvSpPr>
        <p:spPr>
          <a:xfrm>
            <a:off x="387900" y="1522124"/>
            <a:ext cx="8368200" cy="3078900"/>
          </a:xfrm>
          <a:prstGeom prst="rect">
            <a:avLst/>
          </a:prstGeom>
        </p:spPr>
        <p:txBody>
          <a:bodyPr spcFirstLastPara="1" wrap="square" lIns="91425" tIns="91425" rIns="91425" bIns="91425" anchor="t" anchorCtr="0">
            <a:noAutofit/>
          </a:bodyPr>
          <a:lstStyle/>
          <a:p>
            <a:pPr marL="457200" lvl="0" indent="-330200" algn="l" rtl="0">
              <a:lnSpc>
                <a:spcPct val="105000"/>
              </a:lnSpc>
              <a:spcBef>
                <a:spcPts val="0"/>
              </a:spcBef>
              <a:spcAft>
                <a:spcPts val="0"/>
              </a:spcAft>
              <a:buSzPts val="1600"/>
              <a:buChar char="●"/>
            </a:pPr>
            <a:r>
              <a:rPr lang="en" sz="1600"/>
              <a:t>Poison control center cases involving tianeptine exposure have increased nationwide, from 11 total cases between 2000 and 2013 to 151 cases in 2020 alone</a:t>
            </a:r>
            <a:endParaRPr sz="1600"/>
          </a:p>
          <a:p>
            <a:pPr marL="457200" lvl="0" indent="-330200" algn="l" rtl="0">
              <a:lnSpc>
                <a:spcPct val="105000"/>
              </a:lnSpc>
              <a:spcBef>
                <a:spcPts val="0"/>
              </a:spcBef>
              <a:spcAft>
                <a:spcPts val="0"/>
              </a:spcAft>
              <a:buSzPts val="1600"/>
              <a:buChar char="●"/>
            </a:pPr>
            <a:r>
              <a:rPr lang="en" sz="1600"/>
              <a:t> In November 2023, the FDA raised additional concern over theses products</a:t>
            </a:r>
            <a:endParaRPr sz="1600"/>
          </a:p>
          <a:p>
            <a:pPr marL="914400" lvl="1" indent="-330200" algn="l" rtl="0">
              <a:lnSpc>
                <a:spcPct val="105000"/>
              </a:lnSpc>
              <a:spcBef>
                <a:spcPts val="0"/>
              </a:spcBef>
              <a:spcAft>
                <a:spcPts val="0"/>
              </a:spcAft>
              <a:buSzPts val="1600"/>
              <a:buChar char="○"/>
            </a:pPr>
            <a:r>
              <a:rPr lang="en" sz="1600"/>
              <a:t>“FDA is warning consumers to not purchase or use any Neptune’s Fix products, or any other product with tianeptine—a potentially dangerous substance that is not FDA-approved for any medical use but is illegally sold with claims to improve brain function and treat anxiety, depression, pain, opioid use disorder and other conditions.”</a:t>
            </a:r>
            <a:endParaRPr sz="1600"/>
          </a:p>
          <a:p>
            <a:pPr marL="457200" lvl="0" indent="-330200" algn="l" rtl="0">
              <a:lnSpc>
                <a:spcPct val="105000"/>
              </a:lnSpc>
              <a:spcBef>
                <a:spcPts val="0"/>
              </a:spcBef>
              <a:spcAft>
                <a:spcPts val="0"/>
              </a:spcAft>
              <a:buSzPts val="1600"/>
              <a:buChar char="●"/>
            </a:pPr>
            <a:r>
              <a:rPr lang="en" sz="1600"/>
              <a:t>Nine states have banned selling tianeptine over the counter</a:t>
            </a:r>
            <a:endParaRPr sz="1600"/>
          </a:p>
          <a:p>
            <a:pPr marL="914400" lvl="1" indent="-330200" algn="l" rtl="0">
              <a:lnSpc>
                <a:spcPct val="105000"/>
              </a:lnSpc>
              <a:spcBef>
                <a:spcPts val="0"/>
              </a:spcBef>
              <a:spcAft>
                <a:spcPts val="0"/>
              </a:spcAft>
              <a:buSzPts val="1600"/>
              <a:buChar char="○"/>
            </a:pPr>
            <a:r>
              <a:rPr lang="en" sz="1600"/>
              <a:t>Alabama, Florida, Georgia, Indiana, Kentucky, Michigan, Mississippi, Ohio and Tennessee</a:t>
            </a:r>
            <a:endParaRPr sz="1600"/>
          </a:p>
        </p:txBody>
      </p:sp>
      <p:sp>
        <p:nvSpPr>
          <p:cNvPr id="153" name="Google Shape;153;p23"/>
          <p:cNvSpPr txBox="1"/>
          <p:nvPr/>
        </p:nvSpPr>
        <p:spPr>
          <a:xfrm>
            <a:off x="5208000" y="4820400"/>
            <a:ext cx="39360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latin typeface="Roboto"/>
                <a:ea typeface="Roboto"/>
                <a:cs typeface="Roboto"/>
                <a:sym typeface="Roboto"/>
              </a:rPr>
              <a:t>Hannah Vitali, PharmD Candidate &amp; Raquel Lockridge, PharmD Candidate</a:t>
            </a:r>
            <a:endParaRPr sz="5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4"/>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3700">
                <a:solidFill>
                  <a:schemeClr val="accent5"/>
                </a:solidFill>
              </a:rPr>
              <a:t>Kratom</a:t>
            </a:r>
            <a:endParaRPr sz="4700">
              <a:solidFill>
                <a:schemeClr val="accent5"/>
              </a:solidFill>
            </a:endParaRPr>
          </a:p>
        </p:txBody>
      </p:sp>
      <p:sp>
        <p:nvSpPr>
          <p:cNvPr id="159" name="Google Shape;159;p24"/>
          <p:cNvSpPr txBox="1"/>
          <p:nvPr/>
        </p:nvSpPr>
        <p:spPr>
          <a:xfrm>
            <a:off x="5208000" y="4820400"/>
            <a:ext cx="39360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latin typeface="Roboto"/>
                <a:ea typeface="Roboto"/>
                <a:cs typeface="Roboto"/>
                <a:sym typeface="Roboto"/>
              </a:rPr>
              <a:t>Hannah Vitali, PharmD Candidate &amp; Raquel Lockridge, PharmD Candidate</a:t>
            </a:r>
            <a:endParaRPr sz="5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Kratom Background</a:t>
            </a:r>
            <a:r>
              <a:rPr lang="en" baseline="30000"/>
              <a:t>6</a:t>
            </a:r>
            <a:endParaRPr/>
          </a:p>
        </p:txBody>
      </p:sp>
      <p:sp>
        <p:nvSpPr>
          <p:cNvPr id="165" name="Google Shape;165;p25"/>
          <p:cNvSpPr txBox="1">
            <a:spLocks noGrp="1"/>
          </p:cNvSpPr>
          <p:nvPr>
            <p:ph type="body" idx="1"/>
          </p:nvPr>
        </p:nvSpPr>
        <p:spPr>
          <a:xfrm>
            <a:off x="724050" y="1825050"/>
            <a:ext cx="3534300" cy="2006100"/>
          </a:xfrm>
          <a:prstGeom prst="rect">
            <a:avLst/>
          </a:prstGeom>
        </p:spPr>
        <p:txBody>
          <a:bodyPr spcFirstLastPara="1" wrap="square" lIns="91425" tIns="91425" rIns="91425" bIns="91425" anchor="t" anchorCtr="0">
            <a:normAutofit/>
          </a:bodyPr>
          <a:lstStyle/>
          <a:p>
            <a:pPr marL="457200" lvl="0" indent="-336550" algn="l" rtl="0">
              <a:spcBef>
                <a:spcPts val="0"/>
              </a:spcBef>
              <a:spcAft>
                <a:spcPts val="0"/>
              </a:spcAft>
              <a:buSzPts val="1700"/>
              <a:buChar char="●"/>
            </a:pPr>
            <a:r>
              <a:rPr lang="en" sz="1700"/>
              <a:t>Native to Southeast Asia as a tropical tree (</a:t>
            </a:r>
            <a:r>
              <a:rPr lang="en" sz="1700" i="1"/>
              <a:t>Mitragyna speciosa</a:t>
            </a:r>
            <a:r>
              <a:rPr lang="en" sz="1700"/>
              <a:t>)</a:t>
            </a:r>
            <a:endParaRPr sz="1700"/>
          </a:p>
          <a:p>
            <a:pPr marL="457200" lvl="0" indent="-336550" algn="l" rtl="0">
              <a:spcBef>
                <a:spcPts val="0"/>
              </a:spcBef>
              <a:spcAft>
                <a:spcPts val="0"/>
              </a:spcAft>
              <a:buSzPts val="1700"/>
              <a:buChar char="●"/>
            </a:pPr>
            <a:r>
              <a:rPr lang="en" sz="1700"/>
              <a:t>Two main chemical components: mitragynine and 7-hydroxymitragynine</a:t>
            </a:r>
            <a:endParaRPr/>
          </a:p>
        </p:txBody>
      </p:sp>
      <p:pic>
        <p:nvPicPr>
          <p:cNvPr id="166" name="Google Shape;166;p25"/>
          <p:cNvPicPr preferRelativeResize="0"/>
          <p:nvPr/>
        </p:nvPicPr>
        <p:blipFill>
          <a:blip r:embed="rId3">
            <a:alphaModFix/>
          </a:blip>
          <a:stretch>
            <a:fillRect/>
          </a:stretch>
        </p:blipFill>
        <p:spPr>
          <a:xfrm>
            <a:off x="5098675" y="1437250"/>
            <a:ext cx="3368050" cy="2781700"/>
          </a:xfrm>
          <a:prstGeom prst="rect">
            <a:avLst/>
          </a:prstGeom>
          <a:noFill/>
          <a:ln>
            <a:noFill/>
          </a:ln>
        </p:spPr>
      </p:pic>
      <p:sp>
        <p:nvSpPr>
          <p:cNvPr id="167" name="Google Shape;167;p25"/>
          <p:cNvSpPr txBox="1"/>
          <p:nvPr/>
        </p:nvSpPr>
        <p:spPr>
          <a:xfrm>
            <a:off x="5208000" y="4820400"/>
            <a:ext cx="39360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latin typeface="Roboto"/>
                <a:ea typeface="Roboto"/>
                <a:cs typeface="Roboto"/>
                <a:sym typeface="Roboto"/>
              </a:rPr>
              <a:t>Hannah Vitali, PharmD Candidate &amp; Raquel Lockridge, PharmD Candidate</a:t>
            </a:r>
            <a:endParaRPr sz="5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Kratom Uses</a:t>
            </a:r>
            <a:r>
              <a:rPr lang="en" baseline="30000"/>
              <a:t>6</a:t>
            </a:r>
            <a:endParaRPr/>
          </a:p>
        </p:txBody>
      </p:sp>
      <p:sp>
        <p:nvSpPr>
          <p:cNvPr id="173" name="Google Shape;173;p26"/>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457200" lvl="0" indent="-336550" algn="l" rtl="0">
              <a:spcBef>
                <a:spcPts val="0"/>
              </a:spcBef>
              <a:spcAft>
                <a:spcPts val="0"/>
              </a:spcAft>
              <a:buSzPts val="1700"/>
              <a:buChar char="●"/>
            </a:pPr>
            <a:r>
              <a:rPr lang="en" sz="1700"/>
              <a:t>Often to used to self-treat pain, diarrhea, anxiety, depression, etc.</a:t>
            </a:r>
            <a:endParaRPr sz="1700"/>
          </a:p>
          <a:p>
            <a:pPr marL="457200" lvl="0" indent="-336550" algn="l" rtl="0">
              <a:spcBef>
                <a:spcPts val="0"/>
              </a:spcBef>
              <a:spcAft>
                <a:spcPts val="0"/>
              </a:spcAft>
              <a:buSzPts val="1700"/>
              <a:buChar char="●"/>
            </a:pPr>
            <a:r>
              <a:rPr lang="en" sz="1700"/>
              <a:t>The effects of kratom is dose dependent</a:t>
            </a:r>
            <a:endParaRPr sz="1700"/>
          </a:p>
          <a:p>
            <a:pPr marL="914400" lvl="1" indent="-336550" algn="l" rtl="0">
              <a:spcBef>
                <a:spcPts val="0"/>
              </a:spcBef>
              <a:spcAft>
                <a:spcPts val="0"/>
              </a:spcAft>
              <a:buSzPts val="1700"/>
              <a:buChar char="○"/>
            </a:pPr>
            <a:r>
              <a:rPr lang="en" sz="1700"/>
              <a:t>Stimulant effects are shown at lower doses and sedative effects are shown at high doses</a:t>
            </a:r>
            <a:endParaRPr sz="1700"/>
          </a:p>
          <a:p>
            <a:pPr marL="457200" lvl="0" indent="-342900" algn="l" rtl="0">
              <a:spcBef>
                <a:spcPts val="0"/>
              </a:spcBef>
              <a:spcAft>
                <a:spcPts val="0"/>
              </a:spcAft>
              <a:buSzPts val="1800"/>
              <a:buChar char="●"/>
            </a:pPr>
            <a:r>
              <a:rPr lang="en" sz="1700"/>
              <a:t>Sale of the natural form is allowed, but synthetic alkaloids of kratom are currently banned everywhere  </a:t>
            </a:r>
            <a:endParaRPr sz="1700"/>
          </a:p>
          <a:p>
            <a:pPr marL="914400" lvl="1" indent="-336550" algn="l" rtl="0">
              <a:spcBef>
                <a:spcPts val="0"/>
              </a:spcBef>
              <a:spcAft>
                <a:spcPts val="0"/>
              </a:spcAft>
              <a:buSzPts val="1700"/>
              <a:buChar char="○"/>
            </a:pPr>
            <a:r>
              <a:rPr lang="en" sz="1700"/>
              <a:t>Synthetic alkaloids are compounds that have similar structures </a:t>
            </a:r>
            <a:endParaRPr sz="1700"/>
          </a:p>
        </p:txBody>
      </p:sp>
      <p:sp>
        <p:nvSpPr>
          <p:cNvPr id="174" name="Google Shape;174;p26"/>
          <p:cNvSpPr txBox="1"/>
          <p:nvPr/>
        </p:nvSpPr>
        <p:spPr>
          <a:xfrm>
            <a:off x="5208000" y="4820400"/>
            <a:ext cx="39360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latin typeface="Roboto"/>
                <a:ea typeface="Roboto"/>
                <a:cs typeface="Roboto"/>
                <a:sym typeface="Roboto"/>
              </a:rPr>
              <a:t>Hannah Vitali, PharmD Candidate &amp; Raquel Lockridge, PharmD Candidate</a:t>
            </a:r>
            <a:endParaRPr sz="5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Kratom Concerns</a:t>
            </a:r>
            <a:r>
              <a:rPr lang="en" baseline="30000"/>
              <a:t>7</a:t>
            </a:r>
            <a:r>
              <a:rPr lang="en"/>
              <a:t> </a:t>
            </a:r>
            <a:endParaRPr/>
          </a:p>
        </p:txBody>
      </p:sp>
      <p:sp>
        <p:nvSpPr>
          <p:cNvPr id="180" name="Google Shape;180;p27"/>
          <p:cNvSpPr txBox="1">
            <a:spLocks noGrp="1"/>
          </p:cNvSpPr>
          <p:nvPr>
            <p:ph type="body" idx="1"/>
          </p:nvPr>
        </p:nvSpPr>
        <p:spPr>
          <a:xfrm>
            <a:off x="387900" y="1489825"/>
            <a:ext cx="8368200" cy="3142200"/>
          </a:xfrm>
          <a:prstGeom prst="rect">
            <a:avLst/>
          </a:prstGeom>
        </p:spPr>
        <p:txBody>
          <a:bodyPr spcFirstLastPara="1" wrap="square" lIns="91425" tIns="91425" rIns="91425" bIns="91425" anchor="t" anchorCtr="0">
            <a:normAutofit lnSpcReduction="10000"/>
          </a:bodyPr>
          <a:lstStyle/>
          <a:p>
            <a:pPr marL="457200" lvl="0" indent="-336550" algn="l" rtl="0">
              <a:spcBef>
                <a:spcPts val="0"/>
              </a:spcBef>
              <a:spcAft>
                <a:spcPts val="0"/>
              </a:spcAft>
              <a:buSzPts val="1700"/>
              <a:buChar char="●"/>
            </a:pPr>
            <a:r>
              <a:rPr lang="en" sz="1700"/>
              <a:t>In 2016 the DEA published notice to make kratom a schedule 1 controlled drug</a:t>
            </a:r>
            <a:endParaRPr sz="1700"/>
          </a:p>
          <a:p>
            <a:pPr marL="914400" lvl="1" indent="-336550" algn="l" rtl="0">
              <a:spcBef>
                <a:spcPts val="0"/>
              </a:spcBef>
              <a:spcAft>
                <a:spcPts val="0"/>
              </a:spcAft>
              <a:buSzPts val="1700"/>
              <a:buChar char="○"/>
            </a:pPr>
            <a:r>
              <a:rPr lang="en" sz="1700"/>
              <a:t>Schedule 1: drug with no accepted medical use and high potential for abuse</a:t>
            </a:r>
            <a:endParaRPr sz="1700"/>
          </a:p>
          <a:p>
            <a:pPr marL="914400" lvl="1" indent="-336550" algn="l" rtl="0">
              <a:spcBef>
                <a:spcPts val="0"/>
              </a:spcBef>
              <a:spcAft>
                <a:spcPts val="0"/>
              </a:spcAft>
              <a:buSzPts val="1700"/>
              <a:buChar char="○"/>
            </a:pPr>
            <a:r>
              <a:rPr lang="en" sz="1700"/>
              <a:t>The DEA received immense backlash from this notice, which caused for the notice to be removed</a:t>
            </a:r>
            <a:endParaRPr sz="1700"/>
          </a:p>
          <a:p>
            <a:pPr marL="914400" lvl="1" indent="-336550" algn="l" rtl="0">
              <a:spcBef>
                <a:spcPts val="0"/>
              </a:spcBef>
              <a:spcAft>
                <a:spcPts val="0"/>
              </a:spcAft>
              <a:buSzPts val="1700"/>
              <a:buChar char="○"/>
            </a:pPr>
            <a:r>
              <a:rPr lang="en" sz="1700"/>
              <a:t>The DEA listed kratom as a Drug and Chemical of Concern </a:t>
            </a:r>
            <a:endParaRPr sz="1700"/>
          </a:p>
          <a:p>
            <a:pPr marL="457200" lvl="0" indent="-336550" algn="l" rtl="0">
              <a:spcBef>
                <a:spcPts val="0"/>
              </a:spcBef>
              <a:spcAft>
                <a:spcPts val="0"/>
              </a:spcAft>
              <a:buSzPts val="1700"/>
              <a:buChar char="●"/>
            </a:pPr>
            <a:r>
              <a:rPr lang="en" sz="1700"/>
              <a:t>Estimated 1.7 million Americans 12  years and older used kratom in 2021</a:t>
            </a:r>
            <a:endParaRPr sz="1700"/>
          </a:p>
          <a:p>
            <a:pPr marL="457200" lvl="0" indent="-336550" algn="l" rtl="0">
              <a:spcBef>
                <a:spcPts val="0"/>
              </a:spcBef>
              <a:spcAft>
                <a:spcPts val="0"/>
              </a:spcAft>
              <a:buSzPts val="1700"/>
              <a:buChar char="●"/>
            </a:pPr>
            <a:r>
              <a:rPr lang="en" sz="1700"/>
              <a:t>Currently banned in 6 states</a:t>
            </a:r>
            <a:endParaRPr sz="1700"/>
          </a:p>
          <a:p>
            <a:pPr marL="914400" lvl="1" indent="-336550" algn="l" rtl="0">
              <a:spcBef>
                <a:spcPts val="0"/>
              </a:spcBef>
              <a:spcAft>
                <a:spcPts val="0"/>
              </a:spcAft>
              <a:buSzPts val="1700"/>
              <a:buChar char="○"/>
            </a:pPr>
            <a:r>
              <a:rPr lang="en" sz="1700"/>
              <a:t>Alabama, Arkansas, Indiana, Rhode Island, Vermont, Wisconsin </a:t>
            </a:r>
            <a:endParaRPr sz="1700"/>
          </a:p>
          <a:p>
            <a:pPr marL="457200" lvl="0" indent="-336550" algn="l" rtl="0">
              <a:spcBef>
                <a:spcPts val="0"/>
              </a:spcBef>
              <a:spcAft>
                <a:spcPts val="0"/>
              </a:spcAft>
              <a:buSzPts val="1700"/>
              <a:buChar char="●"/>
            </a:pPr>
            <a:r>
              <a:rPr lang="en" sz="1700"/>
              <a:t>There is an age restriction in 6 states (21 years old)</a:t>
            </a:r>
            <a:endParaRPr sz="1700"/>
          </a:p>
          <a:p>
            <a:pPr marL="914400" lvl="1" indent="-336550" algn="l" rtl="0">
              <a:spcBef>
                <a:spcPts val="0"/>
              </a:spcBef>
              <a:spcAft>
                <a:spcPts val="0"/>
              </a:spcAft>
              <a:buSzPts val="1700"/>
              <a:buChar char="○"/>
            </a:pPr>
            <a:r>
              <a:rPr lang="en" sz="1700"/>
              <a:t>Georgia, Illinois, Minnesota, South Dakota, Tennessee, West Virginia</a:t>
            </a:r>
            <a:endParaRPr sz="2200"/>
          </a:p>
        </p:txBody>
      </p:sp>
      <p:sp>
        <p:nvSpPr>
          <p:cNvPr id="181" name="Google Shape;181;p27"/>
          <p:cNvSpPr txBox="1"/>
          <p:nvPr/>
        </p:nvSpPr>
        <p:spPr>
          <a:xfrm>
            <a:off x="5208000" y="4820400"/>
            <a:ext cx="39360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latin typeface="Roboto"/>
                <a:ea typeface="Roboto"/>
                <a:cs typeface="Roboto"/>
                <a:sym typeface="Roboto"/>
              </a:rPr>
              <a:t>Hannah Vitali, PharmD Candidate &amp; Raquel Lockridge, PharmD Candidate</a:t>
            </a:r>
            <a:endParaRPr sz="5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8"/>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3700">
                <a:solidFill>
                  <a:schemeClr val="accent5"/>
                </a:solidFill>
              </a:rPr>
              <a:t>Delta 8</a:t>
            </a:r>
            <a:endParaRPr sz="4700">
              <a:solidFill>
                <a:schemeClr val="accent5"/>
              </a:solidFill>
            </a:endParaRPr>
          </a:p>
        </p:txBody>
      </p:sp>
      <p:sp>
        <p:nvSpPr>
          <p:cNvPr id="187" name="Google Shape;187;p28"/>
          <p:cNvSpPr txBox="1"/>
          <p:nvPr/>
        </p:nvSpPr>
        <p:spPr>
          <a:xfrm>
            <a:off x="5208000" y="4820400"/>
            <a:ext cx="39360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latin typeface="Roboto"/>
                <a:ea typeface="Roboto"/>
                <a:cs typeface="Roboto"/>
                <a:sym typeface="Roboto"/>
              </a:rPr>
              <a:t>Hannah Vitali, PharmD Candidate &amp; Raquel Lockridge, PharmD Candidate</a:t>
            </a:r>
            <a:endParaRPr sz="5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Delta 8 Background</a:t>
            </a:r>
            <a:r>
              <a:rPr lang="en" baseline="30000"/>
              <a:t>8</a:t>
            </a:r>
            <a:r>
              <a:rPr lang="en"/>
              <a:t> </a:t>
            </a:r>
            <a:endParaRPr/>
          </a:p>
        </p:txBody>
      </p:sp>
      <p:sp>
        <p:nvSpPr>
          <p:cNvPr id="193" name="Google Shape;193;p29"/>
          <p:cNvSpPr txBox="1">
            <a:spLocks noGrp="1"/>
          </p:cNvSpPr>
          <p:nvPr>
            <p:ph type="body" idx="1"/>
          </p:nvPr>
        </p:nvSpPr>
        <p:spPr>
          <a:xfrm>
            <a:off x="3794275" y="1489825"/>
            <a:ext cx="4887600" cy="3078900"/>
          </a:xfrm>
          <a:prstGeom prst="rect">
            <a:avLst/>
          </a:prstGeom>
        </p:spPr>
        <p:txBody>
          <a:bodyPr spcFirstLastPara="1" wrap="square" lIns="91425" tIns="91425" rIns="91425" bIns="91425" anchor="t" anchorCtr="0">
            <a:normAutofit/>
          </a:bodyPr>
          <a:lstStyle/>
          <a:p>
            <a:pPr marL="457200" lvl="0" indent="-336550" algn="l" rtl="0">
              <a:spcBef>
                <a:spcPts val="0"/>
              </a:spcBef>
              <a:spcAft>
                <a:spcPts val="0"/>
              </a:spcAft>
              <a:buSzPts val="1700"/>
              <a:buChar char="●"/>
            </a:pPr>
            <a:r>
              <a:rPr lang="en" sz="1700"/>
              <a:t>Δ-8-tetrahydrocannabinol is a psychoactive cannabinoid found in the Cannabis plant</a:t>
            </a:r>
            <a:endParaRPr sz="1700"/>
          </a:p>
          <a:p>
            <a:pPr marL="457200" lvl="0" indent="-336550" algn="l" rtl="0">
              <a:spcBef>
                <a:spcPts val="0"/>
              </a:spcBef>
              <a:spcAft>
                <a:spcPts val="0"/>
              </a:spcAft>
              <a:buSzPts val="1700"/>
              <a:buChar char="●"/>
            </a:pPr>
            <a:r>
              <a:rPr lang="en" sz="1700"/>
              <a:t>Became legal in 2018 and is unregulated at the federal level</a:t>
            </a:r>
            <a:endParaRPr sz="1700"/>
          </a:p>
          <a:p>
            <a:pPr marL="457200" lvl="0" indent="-336550" algn="l" rtl="0">
              <a:spcBef>
                <a:spcPts val="0"/>
              </a:spcBef>
              <a:spcAft>
                <a:spcPts val="0"/>
              </a:spcAft>
              <a:buSzPts val="1700"/>
              <a:buChar char="●"/>
            </a:pPr>
            <a:r>
              <a:rPr lang="en" sz="1700"/>
              <a:t>Sold at most gas stations </a:t>
            </a:r>
            <a:endParaRPr sz="1700"/>
          </a:p>
          <a:p>
            <a:pPr marL="457200" lvl="0" indent="-336550" algn="l" rtl="0">
              <a:spcBef>
                <a:spcPts val="0"/>
              </a:spcBef>
              <a:spcAft>
                <a:spcPts val="0"/>
              </a:spcAft>
              <a:buSzPts val="1700"/>
              <a:buChar char="●"/>
            </a:pPr>
            <a:r>
              <a:rPr lang="en" sz="1700"/>
              <a:t>Age restriction in TN</a:t>
            </a:r>
            <a:endParaRPr sz="1700"/>
          </a:p>
          <a:p>
            <a:pPr marL="914400" lvl="1" indent="-336550" algn="l" rtl="0">
              <a:spcBef>
                <a:spcPts val="0"/>
              </a:spcBef>
              <a:spcAft>
                <a:spcPts val="0"/>
              </a:spcAft>
              <a:buSzPts val="1700"/>
              <a:buChar char="○"/>
            </a:pPr>
            <a:r>
              <a:rPr lang="en" sz="1700"/>
              <a:t>Have to be 21</a:t>
            </a:r>
            <a:endParaRPr sz="1700"/>
          </a:p>
          <a:p>
            <a:pPr marL="457200" lvl="0" indent="-336550" algn="l" rtl="0">
              <a:spcBef>
                <a:spcPts val="0"/>
              </a:spcBef>
              <a:spcAft>
                <a:spcPts val="0"/>
              </a:spcAft>
              <a:buSzPts val="1700"/>
              <a:buChar char="●"/>
            </a:pPr>
            <a:r>
              <a:rPr lang="en" sz="1700"/>
              <a:t>Comes in many forms at gas stations</a:t>
            </a:r>
            <a:endParaRPr sz="1700"/>
          </a:p>
          <a:p>
            <a:pPr marL="914400" lvl="1" indent="-336550" algn="l" rtl="0">
              <a:spcBef>
                <a:spcPts val="0"/>
              </a:spcBef>
              <a:spcAft>
                <a:spcPts val="0"/>
              </a:spcAft>
              <a:buSzPts val="1700"/>
              <a:buChar char="○"/>
            </a:pPr>
            <a:r>
              <a:rPr lang="en" sz="1700"/>
              <a:t>Vape, gummies, tinctures</a:t>
            </a:r>
            <a:endParaRPr sz="1700"/>
          </a:p>
        </p:txBody>
      </p:sp>
      <p:pic>
        <p:nvPicPr>
          <p:cNvPr id="194" name="Google Shape;194;p29"/>
          <p:cNvPicPr preferRelativeResize="0"/>
          <p:nvPr/>
        </p:nvPicPr>
        <p:blipFill>
          <a:blip r:embed="rId3">
            <a:alphaModFix/>
          </a:blip>
          <a:stretch>
            <a:fillRect/>
          </a:stretch>
        </p:blipFill>
        <p:spPr>
          <a:xfrm>
            <a:off x="799575" y="1447600"/>
            <a:ext cx="2390900" cy="3163350"/>
          </a:xfrm>
          <a:prstGeom prst="rect">
            <a:avLst/>
          </a:prstGeom>
          <a:noFill/>
          <a:ln>
            <a:noFill/>
          </a:ln>
        </p:spPr>
      </p:pic>
      <p:sp>
        <p:nvSpPr>
          <p:cNvPr id="195" name="Google Shape;195;p29"/>
          <p:cNvSpPr txBox="1"/>
          <p:nvPr/>
        </p:nvSpPr>
        <p:spPr>
          <a:xfrm>
            <a:off x="5208000" y="4820400"/>
            <a:ext cx="39360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latin typeface="Roboto"/>
                <a:ea typeface="Roboto"/>
                <a:cs typeface="Roboto"/>
                <a:sym typeface="Roboto"/>
              </a:rPr>
              <a:t>Hannah Vitali, PharmD Candidate &amp; Raquel Lockridge, PharmD Candidate</a:t>
            </a:r>
            <a:endParaRPr sz="5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Delta 8 Uses</a:t>
            </a:r>
            <a:r>
              <a:rPr lang="en" baseline="30000"/>
              <a:t>8</a:t>
            </a:r>
            <a:r>
              <a:rPr lang="en"/>
              <a:t> </a:t>
            </a:r>
            <a:endParaRPr/>
          </a:p>
        </p:txBody>
      </p:sp>
      <p:sp>
        <p:nvSpPr>
          <p:cNvPr id="201" name="Google Shape;201;p30"/>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457200" lvl="0" indent="-336550" algn="l" rtl="0">
              <a:spcBef>
                <a:spcPts val="0"/>
              </a:spcBef>
              <a:spcAft>
                <a:spcPts val="0"/>
              </a:spcAft>
              <a:buSzPts val="1700"/>
              <a:buChar char="●"/>
            </a:pPr>
            <a:r>
              <a:rPr lang="en" sz="1700"/>
              <a:t>Delta 8 is used for relaxation, euphoria, pain relief, nausea and vomiting caused by cancer drug treatment, glaucoma, trouble sleeping, and many other conditions</a:t>
            </a:r>
            <a:endParaRPr sz="1700"/>
          </a:p>
          <a:p>
            <a:pPr marL="914400" lvl="1" indent="-336550" algn="l" rtl="0">
              <a:spcBef>
                <a:spcPts val="0"/>
              </a:spcBef>
              <a:spcAft>
                <a:spcPts val="0"/>
              </a:spcAft>
              <a:buSzPts val="1700"/>
              <a:buChar char="○"/>
            </a:pPr>
            <a:r>
              <a:rPr lang="en" sz="1700"/>
              <a:t>There is no good scientific evidence to support these uses</a:t>
            </a:r>
            <a:endParaRPr sz="1700"/>
          </a:p>
          <a:p>
            <a:pPr marL="457200" lvl="0" indent="0" algn="l" rtl="0">
              <a:spcBef>
                <a:spcPts val="0"/>
              </a:spcBef>
              <a:spcAft>
                <a:spcPts val="0"/>
              </a:spcAft>
              <a:buNone/>
            </a:pPr>
            <a:endParaRPr/>
          </a:p>
          <a:p>
            <a:pPr marL="0" lvl="0" indent="0" algn="l" rtl="0">
              <a:spcBef>
                <a:spcPts val="0"/>
              </a:spcBef>
              <a:spcAft>
                <a:spcPts val="1200"/>
              </a:spcAft>
              <a:buNone/>
            </a:pPr>
            <a:endParaRPr/>
          </a:p>
        </p:txBody>
      </p:sp>
      <p:sp>
        <p:nvSpPr>
          <p:cNvPr id="202" name="Google Shape;202;p30"/>
          <p:cNvSpPr txBox="1"/>
          <p:nvPr/>
        </p:nvSpPr>
        <p:spPr>
          <a:xfrm>
            <a:off x="5208000" y="4820400"/>
            <a:ext cx="39360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latin typeface="Roboto"/>
                <a:ea typeface="Roboto"/>
                <a:cs typeface="Roboto"/>
                <a:sym typeface="Roboto"/>
              </a:rPr>
              <a:t>Hannah Vitali, PharmD Candidate &amp; Raquel Lockridge, PharmD Candidate</a:t>
            </a:r>
            <a:endParaRPr sz="5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31"/>
          <p:cNvPicPr preferRelativeResize="0"/>
          <p:nvPr/>
        </p:nvPicPr>
        <p:blipFill>
          <a:blip r:embed="rId3">
            <a:alphaModFix/>
          </a:blip>
          <a:stretch>
            <a:fillRect/>
          </a:stretch>
        </p:blipFill>
        <p:spPr>
          <a:xfrm>
            <a:off x="3639275" y="1370025"/>
            <a:ext cx="5021473" cy="3279776"/>
          </a:xfrm>
          <a:prstGeom prst="rect">
            <a:avLst/>
          </a:prstGeom>
          <a:noFill/>
          <a:ln>
            <a:noFill/>
          </a:ln>
        </p:spPr>
      </p:pic>
      <p:sp>
        <p:nvSpPr>
          <p:cNvPr id="208" name="Google Shape;208;p31"/>
          <p:cNvSpPr txBox="1"/>
          <p:nvPr/>
        </p:nvSpPr>
        <p:spPr>
          <a:xfrm>
            <a:off x="512750" y="2096250"/>
            <a:ext cx="2999700" cy="18273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n" sz="1800">
                <a:solidFill>
                  <a:schemeClr val="dk1"/>
                </a:solidFill>
              </a:rPr>
              <a:t>Legal in 22 states and 1 district</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Banned in 17 states and severely restricted in 7 states</a:t>
            </a:r>
            <a:endParaRPr sz="1800">
              <a:solidFill>
                <a:schemeClr val="dk1"/>
              </a:solidFill>
            </a:endParaRPr>
          </a:p>
        </p:txBody>
      </p:sp>
      <p:sp>
        <p:nvSpPr>
          <p:cNvPr id="209" name="Google Shape;209;p31"/>
          <p:cNvSpPr txBox="1">
            <a:spLocks noGrp="1"/>
          </p:cNvSpPr>
          <p:nvPr>
            <p:ph type="title"/>
          </p:nvPr>
        </p:nvSpPr>
        <p:spPr>
          <a:xfrm>
            <a:off x="387900" y="42827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Legalization of Delta 8</a:t>
            </a:r>
            <a:r>
              <a:rPr lang="en" baseline="30000"/>
              <a:t>9</a:t>
            </a:r>
            <a:r>
              <a:rPr lang="en"/>
              <a:t> </a:t>
            </a:r>
            <a:endParaRPr/>
          </a:p>
        </p:txBody>
      </p:sp>
      <p:sp>
        <p:nvSpPr>
          <p:cNvPr id="210" name="Google Shape;210;p31"/>
          <p:cNvSpPr txBox="1"/>
          <p:nvPr/>
        </p:nvSpPr>
        <p:spPr>
          <a:xfrm>
            <a:off x="5208000" y="4820400"/>
            <a:ext cx="39360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latin typeface="Roboto"/>
                <a:ea typeface="Roboto"/>
                <a:cs typeface="Roboto"/>
                <a:sym typeface="Roboto"/>
              </a:rPr>
              <a:t>Hannah Vitali, PharmD Candidate &amp; Raquel Lockridge, PharmD Candidate</a:t>
            </a:r>
            <a:endParaRPr sz="5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Objectives </a:t>
            </a:r>
            <a:endParaRPr/>
          </a:p>
        </p:txBody>
      </p:sp>
      <p:sp>
        <p:nvSpPr>
          <p:cNvPr id="70" name="Google Shape;70;p14"/>
          <p:cNvSpPr txBox="1">
            <a:spLocks noGrp="1"/>
          </p:cNvSpPr>
          <p:nvPr>
            <p:ph type="body" idx="1"/>
          </p:nvPr>
        </p:nvSpPr>
        <p:spPr>
          <a:xfrm>
            <a:off x="387900" y="1489825"/>
            <a:ext cx="8368200" cy="2218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Identify what might be available for purchase at a gas station</a:t>
            </a:r>
            <a:endParaRPr/>
          </a:p>
          <a:p>
            <a:pPr marL="457200" lvl="0" indent="-342900" algn="l" rtl="0">
              <a:spcBef>
                <a:spcPts val="0"/>
              </a:spcBef>
              <a:spcAft>
                <a:spcPts val="0"/>
              </a:spcAft>
              <a:buSzPts val="1800"/>
              <a:buChar char="●"/>
            </a:pPr>
            <a:r>
              <a:rPr lang="en"/>
              <a:t>Understand how these substances work/affect the body</a:t>
            </a:r>
            <a:endParaRPr/>
          </a:p>
          <a:p>
            <a:pPr marL="457200" lvl="0" indent="-342900" algn="l" rtl="0">
              <a:spcBef>
                <a:spcPts val="0"/>
              </a:spcBef>
              <a:spcAft>
                <a:spcPts val="0"/>
              </a:spcAft>
              <a:buSzPts val="1800"/>
              <a:buChar char="●"/>
            </a:pPr>
            <a:r>
              <a:rPr lang="en"/>
              <a:t>Understand how to educate and talk to patients about the risks and dangers associated with using these substances</a:t>
            </a:r>
            <a:endParaRPr/>
          </a:p>
          <a:p>
            <a:pPr marL="0" lvl="0" indent="0" algn="l" rtl="0">
              <a:spcBef>
                <a:spcPts val="0"/>
              </a:spcBef>
              <a:spcAft>
                <a:spcPts val="1200"/>
              </a:spcAft>
              <a:buNone/>
            </a:pPr>
            <a:endParaRPr/>
          </a:p>
        </p:txBody>
      </p:sp>
      <p:sp>
        <p:nvSpPr>
          <p:cNvPr id="71" name="Google Shape;71;p14"/>
          <p:cNvSpPr txBox="1"/>
          <p:nvPr/>
        </p:nvSpPr>
        <p:spPr>
          <a:xfrm>
            <a:off x="3802325" y="4820400"/>
            <a:ext cx="5341675" cy="3231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dirty="0">
                <a:solidFill>
                  <a:schemeClr val="dk1"/>
                </a:solidFill>
                <a:latin typeface="Roboto"/>
                <a:ea typeface="Roboto"/>
                <a:cs typeface="Roboto"/>
                <a:sym typeface="Roboto"/>
              </a:rPr>
              <a:t>Content Prepared by: Hanah Vitali, PharmD Candidate &amp; Raquel Lockridge, PharmD Candidate</a:t>
            </a:r>
            <a:endParaRPr sz="5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3700">
                <a:solidFill>
                  <a:schemeClr val="accent5"/>
                </a:solidFill>
              </a:rPr>
              <a:t>Poppers</a:t>
            </a:r>
            <a:endParaRPr sz="4700">
              <a:solidFill>
                <a:schemeClr val="accent5"/>
              </a:solidFill>
            </a:endParaRPr>
          </a:p>
        </p:txBody>
      </p:sp>
      <p:sp>
        <p:nvSpPr>
          <p:cNvPr id="216" name="Google Shape;216;p32"/>
          <p:cNvSpPr txBox="1"/>
          <p:nvPr/>
        </p:nvSpPr>
        <p:spPr>
          <a:xfrm>
            <a:off x="5208000" y="4820400"/>
            <a:ext cx="39360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latin typeface="Roboto"/>
                <a:ea typeface="Roboto"/>
                <a:cs typeface="Roboto"/>
                <a:sym typeface="Roboto"/>
              </a:rPr>
              <a:t>Hannah Vitali, PharmD Candidate &amp; Raquel Lockridge, PharmD Candidate</a:t>
            </a:r>
            <a:endParaRPr sz="5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3"/>
          <p:cNvSpPr txBox="1">
            <a:spLocks noGrp="1"/>
          </p:cNvSpPr>
          <p:nvPr>
            <p:ph type="title"/>
          </p:nvPr>
        </p:nvSpPr>
        <p:spPr>
          <a:xfrm>
            <a:off x="387900" y="42827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Poppers Background</a:t>
            </a:r>
            <a:r>
              <a:rPr lang="en" baseline="30000"/>
              <a:t>10</a:t>
            </a:r>
            <a:r>
              <a:rPr lang="en"/>
              <a:t> </a:t>
            </a:r>
            <a:endParaRPr/>
          </a:p>
        </p:txBody>
      </p:sp>
      <p:sp>
        <p:nvSpPr>
          <p:cNvPr id="222" name="Google Shape;222;p33"/>
          <p:cNvSpPr txBox="1">
            <a:spLocks noGrp="1"/>
          </p:cNvSpPr>
          <p:nvPr>
            <p:ph type="body" idx="1"/>
          </p:nvPr>
        </p:nvSpPr>
        <p:spPr>
          <a:xfrm>
            <a:off x="4237775" y="1426800"/>
            <a:ext cx="4673100" cy="3289500"/>
          </a:xfrm>
          <a:prstGeom prst="rect">
            <a:avLst/>
          </a:prstGeom>
        </p:spPr>
        <p:txBody>
          <a:bodyPr spcFirstLastPara="1" wrap="square" lIns="91425" tIns="91425" rIns="91425" bIns="91425" anchor="t" anchorCtr="0">
            <a:noAutofit/>
          </a:bodyPr>
          <a:lstStyle/>
          <a:p>
            <a:pPr marL="457200" lvl="0" indent="-336550" algn="l" rtl="0">
              <a:lnSpc>
                <a:spcPct val="105000"/>
              </a:lnSpc>
              <a:spcBef>
                <a:spcPts val="0"/>
              </a:spcBef>
              <a:spcAft>
                <a:spcPts val="0"/>
              </a:spcAft>
              <a:buSzPts val="1700"/>
              <a:buChar char="●"/>
            </a:pPr>
            <a:r>
              <a:rPr lang="en" sz="1700"/>
              <a:t>"Poppers" refers to amyl nitrite</a:t>
            </a:r>
            <a:endParaRPr sz="1700"/>
          </a:p>
          <a:p>
            <a:pPr marL="914400" lvl="1" indent="-336550" algn="l" rtl="0">
              <a:lnSpc>
                <a:spcPct val="105000"/>
              </a:lnSpc>
              <a:spcBef>
                <a:spcPts val="0"/>
              </a:spcBef>
              <a:spcAft>
                <a:spcPts val="0"/>
              </a:spcAft>
              <a:buSzPts val="1700"/>
              <a:buChar char="○"/>
            </a:pPr>
            <a:r>
              <a:rPr lang="en" sz="1700"/>
              <a:t>Used in the medical field as a vasodilator to treat certain heart conditions</a:t>
            </a:r>
            <a:endParaRPr sz="1700"/>
          </a:p>
          <a:p>
            <a:pPr marL="457200" lvl="0" indent="-336550" algn="l" rtl="0">
              <a:lnSpc>
                <a:spcPct val="105000"/>
              </a:lnSpc>
              <a:spcBef>
                <a:spcPts val="0"/>
              </a:spcBef>
              <a:spcAft>
                <a:spcPts val="0"/>
              </a:spcAft>
              <a:buSzPts val="1700"/>
              <a:buChar char="●"/>
            </a:pPr>
            <a:r>
              <a:rPr lang="en" sz="1700"/>
              <a:t>Recreational use emerged in the 1960-1970s due to euphoric effects and enhancement of sexual experiences</a:t>
            </a:r>
            <a:endParaRPr sz="1700"/>
          </a:p>
          <a:p>
            <a:pPr marL="457200" lvl="0" indent="-330200" algn="l" rtl="0">
              <a:spcBef>
                <a:spcPts val="0"/>
              </a:spcBef>
              <a:spcAft>
                <a:spcPts val="0"/>
              </a:spcAft>
              <a:buSzPts val="1600"/>
              <a:buChar char="●"/>
            </a:pPr>
            <a:r>
              <a:rPr lang="en" sz="1600"/>
              <a:t>Often packaged in small bottles similar to energy shots</a:t>
            </a:r>
            <a:endParaRPr sz="1600"/>
          </a:p>
          <a:p>
            <a:pPr marL="914400" lvl="1" indent="-330200" algn="l" rtl="0">
              <a:spcBef>
                <a:spcPts val="0"/>
              </a:spcBef>
              <a:spcAft>
                <a:spcPts val="0"/>
              </a:spcAft>
              <a:buSzPts val="1600"/>
              <a:buChar char="○"/>
            </a:pPr>
            <a:r>
              <a:rPr lang="en" sz="1600"/>
              <a:t>Can also be marketed as nail polish remover or cleaning products </a:t>
            </a:r>
            <a:endParaRPr sz="1600"/>
          </a:p>
          <a:p>
            <a:pPr marL="0" lvl="0" indent="0" algn="l" rtl="0">
              <a:lnSpc>
                <a:spcPct val="105000"/>
              </a:lnSpc>
              <a:spcBef>
                <a:spcPts val="1200"/>
              </a:spcBef>
              <a:spcAft>
                <a:spcPts val="0"/>
              </a:spcAft>
              <a:buNone/>
            </a:pPr>
            <a:endParaRPr sz="1600"/>
          </a:p>
        </p:txBody>
      </p:sp>
      <p:pic>
        <p:nvPicPr>
          <p:cNvPr id="223" name="Google Shape;223;p33"/>
          <p:cNvPicPr preferRelativeResize="0"/>
          <p:nvPr/>
        </p:nvPicPr>
        <p:blipFill>
          <a:blip r:embed="rId3">
            <a:alphaModFix/>
          </a:blip>
          <a:stretch>
            <a:fillRect/>
          </a:stretch>
        </p:blipFill>
        <p:spPr>
          <a:xfrm>
            <a:off x="549875" y="1889625"/>
            <a:ext cx="3687900" cy="2212750"/>
          </a:xfrm>
          <a:prstGeom prst="rect">
            <a:avLst/>
          </a:prstGeom>
          <a:noFill/>
          <a:ln>
            <a:noFill/>
          </a:ln>
        </p:spPr>
      </p:pic>
      <p:sp>
        <p:nvSpPr>
          <p:cNvPr id="224" name="Google Shape;224;p33"/>
          <p:cNvSpPr txBox="1"/>
          <p:nvPr/>
        </p:nvSpPr>
        <p:spPr>
          <a:xfrm>
            <a:off x="5208000" y="4820400"/>
            <a:ext cx="39360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latin typeface="Roboto"/>
                <a:ea typeface="Roboto"/>
                <a:cs typeface="Roboto"/>
                <a:sym typeface="Roboto"/>
              </a:rPr>
              <a:t>Hannah Vitali, PharmD Candidate &amp; Raquel Lockridge, PharmD Candidate</a:t>
            </a:r>
            <a:endParaRPr sz="5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Poppers Uses</a:t>
            </a:r>
            <a:r>
              <a:rPr lang="en" baseline="30000"/>
              <a:t>10</a:t>
            </a:r>
            <a:endParaRPr/>
          </a:p>
        </p:txBody>
      </p:sp>
      <p:sp>
        <p:nvSpPr>
          <p:cNvPr id="230" name="Google Shape;230;p3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457200" lvl="0" indent="-336550" algn="l" rtl="0">
              <a:lnSpc>
                <a:spcPct val="105000"/>
              </a:lnSpc>
              <a:spcBef>
                <a:spcPts val="0"/>
              </a:spcBef>
              <a:spcAft>
                <a:spcPts val="0"/>
              </a:spcAft>
              <a:buSzPts val="1700"/>
              <a:buChar char="●"/>
            </a:pPr>
            <a:r>
              <a:rPr lang="en" sz="1700"/>
              <a:t>Popper have psychoactive effects </a:t>
            </a:r>
            <a:endParaRPr sz="1700"/>
          </a:p>
          <a:p>
            <a:pPr marL="914400" lvl="1" indent="-336550" algn="l" rtl="0">
              <a:lnSpc>
                <a:spcPct val="105000"/>
              </a:lnSpc>
              <a:spcBef>
                <a:spcPts val="0"/>
              </a:spcBef>
              <a:spcAft>
                <a:spcPts val="0"/>
              </a:spcAft>
              <a:buSzPts val="1700"/>
              <a:buChar char="○"/>
            </a:pPr>
            <a:r>
              <a:rPr lang="en" sz="1700"/>
              <a:t>It dilates blood vessels, leading to a sudden drop in blood pressure and increased blood flow to the brain</a:t>
            </a:r>
            <a:endParaRPr sz="1700"/>
          </a:p>
          <a:p>
            <a:pPr marL="457200" lvl="0" indent="-336550" algn="l" rtl="0">
              <a:lnSpc>
                <a:spcPct val="105000"/>
              </a:lnSpc>
              <a:spcBef>
                <a:spcPts val="0"/>
              </a:spcBef>
              <a:spcAft>
                <a:spcPts val="0"/>
              </a:spcAft>
              <a:buSzPts val="1700"/>
              <a:buChar char="●"/>
            </a:pPr>
            <a:r>
              <a:rPr lang="en" sz="1700"/>
              <a:t>This leads to sensations of warmth or “high” effect, euphoria, heightened sensory perception, experiencing a temporary loss of inhibitions, or increased sexual arousal</a:t>
            </a:r>
            <a:endParaRPr sz="1700"/>
          </a:p>
          <a:p>
            <a:pPr marL="457200" lvl="0" indent="-336550" algn="l" rtl="0">
              <a:lnSpc>
                <a:spcPct val="105000"/>
              </a:lnSpc>
              <a:spcBef>
                <a:spcPts val="0"/>
              </a:spcBef>
              <a:spcAft>
                <a:spcPts val="0"/>
              </a:spcAft>
              <a:buSzPts val="1700"/>
              <a:buChar char="●"/>
            </a:pPr>
            <a:r>
              <a:rPr lang="en" sz="1700"/>
              <a:t>Carry risks of  headaches, dizziness, nausea, skin irritation, and in extreme cases, loss of consciousness or death</a:t>
            </a:r>
            <a:endParaRPr sz="1700"/>
          </a:p>
          <a:p>
            <a:pPr marL="457200" lvl="0" indent="-336550" algn="l" rtl="0">
              <a:lnSpc>
                <a:spcPct val="105000"/>
              </a:lnSpc>
              <a:spcBef>
                <a:spcPts val="0"/>
              </a:spcBef>
              <a:spcAft>
                <a:spcPts val="0"/>
              </a:spcAft>
              <a:buSzPts val="1700"/>
              <a:buChar char="●"/>
            </a:pPr>
            <a:r>
              <a:rPr lang="en" sz="1700"/>
              <a:t>Prolonged use can cause irregular heart conditions, cancer, burns on  skin if spilled</a:t>
            </a:r>
            <a:endParaRPr sz="1700"/>
          </a:p>
          <a:p>
            <a:pPr marL="0" lvl="0" indent="0" algn="l" rtl="0">
              <a:lnSpc>
                <a:spcPct val="105000"/>
              </a:lnSpc>
              <a:spcBef>
                <a:spcPts val="0"/>
              </a:spcBef>
              <a:spcAft>
                <a:spcPts val="0"/>
              </a:spcAft>
              <a:buNone/>
            </a:pPr>
            <a:endParaRPr/>
          </a:p>
        </p:txBody>
      </p:sp>
      <p:sp>
        <p:nvSpPr>
          <p:cNvPr id="231" name="Google Shape;231;p34"/>
          <p:cNvSpPr txBox="1"/>
          <p:nvPr/>
        </p:nvSpPr>
        <p:spPr>
          <a:xfrm>
            <a:off x="5208000" y="4820400"/>
            <a:ext cx="39360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latin typeface="Roboto"/>
                <a:ea typeface="Roboto"/>
                <a:cs typeface="Roboto"/>
                <a:sym typeface="Roboto"/>
              </a:rPr>
              <a:t>Hannah Vitali, PharmD Candidate &amp; Raquel Lockridge, PharmD Candidate</a:t>
            </a:r>
            <a:endParaRPr sz="5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Poppers Concerns</a:t>
            </a:r>
            <a:r>
              <a:rPr lang="en" baseline="30000"/>
              <a:t>10</a:t>
            </a:r>
            <a:r>
              <a:rPr lang="en"/>
              <a:t> </a:t>
            </a:r>
            <a:endParaRPr/>
          </a:p>
        </p:txBody>
      </p:sp>
      <p:sp>
        <p:nvSpPr>
          <p:cNvPr id="237" name="Google Shape;237;p35"/>
          <p:cNvSpPr txBox="1">
            <a:spLocks noGrp="1"/>
          </p:cNvSpPr>
          <p:nvPr>
            <p:ph type="body" idx="1"/>
          </p:nvPr>
        </p:nvSpPr>
        <p:spPr>
          <a:xfrm>
            <a:off x="387900" y="1345525"/>
            <a:ext cx="8368200" cy="3402000"/>
          </a:xfrm>
          <a:prstGeom prst="rect">
            <a:avLst/>
          </a:prstGeom>
        </p:spPr>
        <p:txBody>
          <a:bodyPr spcFirstLastPara="1" wrap="square" lIns="91425" tIns="91425" rIns="91425" bIns="91425" anchor="t" anchorCtr="0">
            <a:normAutofit/>
          </a:bodyPr>
          <a:lstStyle/>
          <a:p>
            <a:pPr marL="457200" lvl="0" indent="-336550" algn="l" rtl="0">
              <a:spcBef>
                <a:spcPts val="0"/>
              </a:spcBef>
              <a:spcAft>
                <a:spcPts val="0"/>
              </a:spcAft>
              <a:buSzPts val="1700"/>
              <a:buChar char="●"/>
            </a:pPr>
            <a:r>
              <a:rPr lang="en" sz="1700"/>
              <a:t>Schedule VII in TN, any offense is a class E felony and punishable by a sentence of 1-2 years and $1,000 fine </a:t>
            </a:r>
            <a:endParaRPr sz="1700"/>
          </a:p>
          <a:p>
            <a:pPr marL="914400" lvl="1" indent="-336550" algn="l" rtl="0">
              <a:spcBef>
                <a:spcPts val="0"/>
              </a:spcBef>
              <a:spcAft>
                <a:spcPts val="0"/>
              </a:spcAft>
              <a:buSzPts val="1700"/>
              <a:buChar char="○"/>
            </a:pPr>
            <a:r>
              <a:rPr lang="en" sz="1700"/>
              <a:t>Schedule VII: butyl nitrite or any isomer of butyl nitrite </a:t>
            </a:r>
            <a:endParaRPr sz="1700"/>
          </a:p>
          <a:p>
            <a:pPr marL="457200" lvl="0" indent="-336550" algn="l" rtl="0">
              <a:spcBef>
                <a:spcPts val="0"/>
              </a:spcBef>
              <a:spcAft>
                <a:spcPts val="0"/>
              </a:spcAft>
              <a:buSzPts val="1700"/>
              <a:buChar char="●"/>
            </a:pPr>
            <a:r>
              <a:rPr lang="en" sz="1700"/>
              <a:t>Not considered physically addictive, they can be habit-forming, and chronic use may lead to tolerance and dependency</a:t>
            </a:r>
            <a:endParaRPr sz="1700"/>
          </a:p>
          <a:p>
            <a:pPr marL="457200" lvl="0" indent="-336550" algn="l" rtl="0">
              <a:spcBef>
                <a:spcPts val="0"/>
              </a:spcBef>
              <a:spcAft>
                <a:spcPts val="0"/>
              </a:spcAft>
              <a:buSzPts val="1700"/>
              <a:buChar char="●"/>
            </a:pPr>
            <a:r>
              <a:rPr lang="en" sz="1700"/>
              <a:t>Harmful and potentially deadly drug interactions </a:t>
            </a:r>
            <a:endParaRPr sz="1700"/>
          </a:p>
          <a:p>
            <a:pPr marL="914400" lvl="1" indent="-336550" algn="l" rtl="0">
              <a:spcBef>
                <a:spcPts val="0"/>
              </a:spcBef>
              <a:spcAft>
                <a:spcPts val="0"/>
              </a:spcAft>
              <a:buSzPts val="1700"/>
              <a:buChar char="○"/>
            </a:pPr>
            <a:r>
              <a:rPr lang="en" sz="1700"/>
              <a:t>Common blood pressure medications, heart failure medications and erectile dysfunction medications</a:t>
            </a:r>
            <a:endParaRPr sz="1700"/>
          </a:p>
          <a:p>
            <a:pPr marL="0" lvl="0" indent="0" algn="l" rtl="0">
              <a:spcBef>
                <a:spcPts val="1200"/>
              </a:spcBef>
              <a:spcAft>
                <a:spcPts val="0"/>
              </a:spcAft>
              <a:buNone/>
            </a:pPr>
            <a:endParaRPr sz="1100">
              <a:solidFill>
                <a:srgbClr val="000000"/>
              </a:solidFill>
              <a:latin typeface="Calibri"/>
              <a:ea typeface="Calibri"/>
              <a:cs typeface="Calibri"/>
              <a:sym typeface="Calibri"/>
            </a:endParaRPr>
          </a:p>
          <a:p>
            <a:pPr marL="0" lvl="0" indent="0" algn="l" rtl="0">
              <a:spcBef>
                <a:spcPts val="0"/>
              </a:spcBef>
              <a:spcAft>
                <a:spcPts val="1200"/>
              </a:spcAft>
              <a:buNone/>
            </a:pPr>
            <a:endParaRPr sz="1200">
              <a:solidFill>
                <a:srgbClr val="000000"/>
              </a:solidFill>
              <a:latin typeface="Calibri"/>
              <a:ea typeface="Calibri"/>
              <a:cs typeface="Calibri"/>
              <a:sym typeface="Calibri"/>
            </a:endParaRPr>
          </a:p>
        </p:txBody>
      </p:sp>
      <p:sp>
        <p:nvSpPr>
          <p:cNvPr id="238" name="Google Shape;238;p35"/>
          <p:cNvSpPr txBox="1"/>
          <p:nvPr/>
        </p:nvSpPr>
        <p:spPr>
          <a:xfrm>
            <a:off x="5208000" y="4820400"/>
            <a:ext cx="39360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latin typeface="Roboto"/>
                <a:ea typeface="Roboto"/>
                <a:cs typeface="Roboto"/>
                <a:sym typeface="Roboto"/>
              </a:rPr>
              <a:t>Hannah Vitali, PharmD Candidate &amp; Raquel Lockridge, PharmD Candidate</a:t>
            </a:r>
            <a:endParaRPr sz="5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6"/>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3700">
                <a:solidFill>
                  <a:schemeClr val="accent5"/>
                </a:solidFill>
              </a:rPr>
              <a:t>Whippets</a:t>
            </a:r>
            <a:endParaRPr sz="4700">
              <a:solidFill>
                <a:schemeClr val="accent5"/>
              </a:solidFill>
            </a:endParaRPr>
          </a:p>
        </p:txBody>
      </p:sp>
      <p:sp>
        <p:nvSpPr>
          <p:cNvPr id="244" name="Google Shape;244;p36"/>
          <p:cNvSpPr txBox="1"/>
          <p:nvPr/>
        </p:nvSpPr>
        <p:spPr>
          <a:xfrm>
            <a:off x="5208000" y="4820400"/>
            <a:ext cx="39360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latin typeface="Roboto"/>
                <a:ea typeface="Roboto"/>
                <a:cs typeface="Roboto"/>
                <a:sym typeface="Roboto"/>
              </a:rPr>
              <a:t>Hannah Vitali, PharmD Candidate &amp; Raquel Lockridge, PharmD Candidate</a:t>
            </a:r>
            <a:endParaRPr sz="5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Whippets Background</a:t>
            </a:r>
            <a:r>
              <a:rPr lang="en" baseline="30000"/>
              <a:t>11</a:t>
            </a:r>
            <a:endParaRPr/>
          </a:p>
        </p:txBody>
      </p:sp>
      <p:sp>
        <p:nvSpPr>
          <p:cNvPr id="250" name="Google Shape;250;p37"/>
          <p:cNvSpPr txBox="1">
            <a:spLocks noGrp="1"/>
          </p:cNvSpPr>
          <p:nvPr>
            <p:ph type="body" idx="1"/>
          </p:nvPr>
        </p:nvSpPr>
        <p:spPr>
          <a:xfrm>
            <a:off x="520725" y="1948913"/>
            <a:ext cx="3950700" cy="2212500"/>
          </a:xfrm>
          <a:prstGeom prst="rect">
            <a:avLst/>
          </a:prstGeom>
        </p:spPr>
        <p:txBody>
          <a:bodyPr spcFirstLastPara="1" wrap="square" lIns="91425" tIns="91425" rIns="91425" bIns="91425" anchor="t" anchorCtr="0">
            <a:normAutofit fontScale="92500"/>
          </a:bodyPr>
          <a:lstStyle/>
          <a:p>
            <a:pPr marL="457200" lvl="0" indent="-336550" algn="l" rtl="0">
              <a:spcBef>
                <a:spcPts val="0"/>
              </a:spcBef>
              <a:spcAft>
                <a:spcPts val="0"/>
              </a:spcAft>
              <a:buSzPts val="1700"/>
              <a:buChar char="●"/>
            </a:pPr>
            <a:r>
              <a:rPr lang="en" sz="1700"/>
              <a:t>Inhaled nitrous oxide that can be found in whipped cream aerosol canisters</a:t>
            </a:r>
            <a:endParaRPr sz="1700"/>
          </a:p>
          <a:p>
            <a:pPr marL="457200" lvl="0" indent="-336550" algn="l" rtl="0">
              <a:spcBef>
                <a:spcPts val="0"/>
              </a:spcBef>
              <a:spcAft>
                <a:spcPts val="0"/>
              </a:spcAft>
              <a:buSzPts val="1700"/>
              <a:buChar char="●"/>
            </a:pPr>
            <a:r>
              <a:rPr lang="en" sz="1700"/>
              <a:t>Nitrous oxide is commonly called laughing gas</a:t>
            </a:r>
            <a:endParaRPr sz="1700"/>
          </a:p>
          <a:p>
            <a:pPr marL="914400" lvl="1" indent="-336550" algn="l" rtl="0">
              <a:spcBef>
                <a:spcPts val="0"/>
              </a:spcBef>
              <a:spcAft>
                <a:spcPts val="0"/>
              </a:spcAft>
              <a:buSzPts val="1700"/>
              <a:buChar char="○"/>
            </a:pPr>
            <a:r>
              <a:rPr lang="en" sz="1700"/>
              <a:t>Used in medical practice for sedation and help people relax during procedures</a:t>
            </a:r>
            <a:endParaRPr sz="1700"/>
          </a:p>
        </p:txBody>
      </p:sp>
      <p:pic>
        <p:nvPicPr>
          <p:cNvPr id="251" name="Google Shape;251;p37"/>
          <p:cNvPicPr preferRelativeResize="0"/>
          <p:nvPr/>
        </p:nvPicPr>
        <p:blipFill>
          <a:blip r:embed="rId3">
            <a:alphaModFix/>
          </a:blip>
          <a:stretch>
            <a:fillRect/>
          </a:stretch>
        </p:blipFill>
        <p:spPr>
          <a:xfrm>
            <a:off x="4671650" y="1948963"/>
            <a:ext cx="3950675" cy="2212375"/>
          </a:xfrm>
          <a:prstGeom prst="rect">
            <a:avLst/>
          </a:prstGeom>
          <a:noFill/>
          <a:ln>
            <a:noFill/>
          </a:ln>
        </p:spPr>
      </p:pic>
      <p:sp>
        <p:nvSpPr>
          <p:cNvPr id="252" name="Google Shape;252;p37"/>
          <p:cNvSpPr txBox="1"/>
          <p:nvPr/>
        </p:nvSpPr>
        <p:spPr>
          <a:xfrm>
            <a:off x="5208000" y="4820400"/>
            <a:ext cx="39360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latin typeface="Roboto"/>
                <a:ea typeface="Roboto"/>
                <a:cs typeface="Roboto"/>
                <a:sym typeface="Roboto"/>
              </a:rPr>
              <a:t>Hannah Vitali, PharmD Candidate &amp; Raquel Lockridge, PharmD Candidate</a:t>
            </a:r>
            <a:endParaRPr sz="5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Effects from Whippets</a:t>
            </a:r>
            <a:r>
              <a:rPr lang="en" baseline="30000"/>
              <a:t>11</a:t>
            </a:r>
            <a:endParaRPr/>
          </a:p>
        </p:txBody>
      </p:sp>
      <p:sp>
        <p:nvSpPr>
          <p:cNvPr id="258" name="Google Shape;258;p38"/>
          <p:cNvSpPr txBox="1">
            <a:spLocks noGrp="1"/>
          </p:cNvSpPr>
          <p:nvPr>
            <p:ph type="body" idx="1"/>
          </p:nvPr>
        </p:nvSpPr>
        <p:spPr>
          <a:xfrm>
            <a:off x="610325" y="1489825"/>
            <a:ext cx="7071000" cy="3078900"/>
          </a:xfrm>
          <a:prstGeom prst="rect">
            <a:avLst/>
          </a:prstGeom>
        </p:spPr>
        <p:txBody>
          <a:bodyPr spcFirstLastPara="1" wrap="square" lIns="91425" tIns="91425" rIns="91425" bIns="91425" anchor="t" anchorCtr="0">
            <a:normAutofit/>
          </a:bodyPr>
          <a:lstStyle/>
          <a:p>
            <a:pPr marL="457200" lvl="0" indent="-336550" algn="l" rtl="0">
              <a:spcBef>
                <a:spcPts val="0"/>
              </a:spcBef>
              <a:spcAft>
                <a:spcPts val="0"/>
              </a:spcAft>
              <a:buSzPts val="1700"/>
              <a:buChar char="●"/>
            </a:pPr>
            <a:r>
              <a:rPr lang="en" sz="1700"/>
              <a:t>Can cause psychiatric symptoms</a:t>
            </a:r>
            <a:endParaRPr sz="1700"/>
          </a:p>
          <a:p>
            <a:pPr marL="914400" lvl="1" indent="-336550" algn="l" rtl="0">
              <a:spcBef>
                <a:spcPts val="0"/>
              </a:spcBef>
              <a:spcAft>
                <a:spcPts val="0"/>
              </a:spcAft>
              <a:buSzPts val="1700"/>
              <a:buChar char="○"/>
            </a:pPr>
            <a:r>
              <a:rPr lang="en" sz="1700"/>
              <a:t>Hallucinations, paranoia, etc</a:t>
            </a:r>
            <a:endParaRPr sz="1700"/>
          </a:p>
          <a:p>
            <a:pPr marL="457200" lvl="0" indent="-336550" algn="l" rtl="0">
              <a:spcBef>
                <a:spcPts val="0"/>
              </a:spcBef>
              <a:spcAft>
                <a:spcPts val="0"/>
              </a:spcAft>
              <a:buSzPts val="1700"/>
              <a:buChar char="●"/>
            </a:pPr>
            <a:r>
              <a:rPr lang="en" sz="1700"/>
              <a:t>Prolonged use can lead to muscle atrophy and/or organ damage</a:t>
            </a:r>
            <a:endParaRPr sz="1700"/>
          </a:p>
          <a:p>
            <a:pPr marL="914400" lvl="1" indent="-336550" algn="l" rtl="0">
              <a:spcBef>
                <a:spcPts val="0"/>
              </a:spcBef>
              <a:spcAft>
                <a:spcPts val="0"/>
              </a:spcAft>
              <a:buSzPts val="1700"/>
              <a:buChar char="○"/>
            </a:pPr>
            <a:r>
              <a:rPr lang="en" sz="1700"/>
              <a:t>This can cause brain cells to die as result of oxygen deprivation  </a:t>
            </a:r>
            <a:endParaRPr sz="1700"/>
          </a:p>
          <a:p>
            <a:pPr marL="457200" lvl="0" indent="-336550" algn="l" rtl="0">
              <a:spcBef>
                <a:spcPts val="0"/>
              </a:spcBef>
              <a:spcAft>
                <a:spcPts val="0"/>
              </a:spcAft>
              <a:buSzPts val="1700"/>
              <a:buChar char="●"/>
            </a:pPr>
            <a:r>
              <a:rPr lang="en" sz="1700"/>
              <a:t>Euphoric feeling only last a few seconds or minutes </a:t>
            </a:r>
            <a:endParaRPr sz="1700"/>
          </a:p>
          <a:p>
            <a:pPr marL="914400" lvl="1" indent="-336550" algn="l" rtl="0">
              <a:spcBef>
                <a:spcPts val="0"/>
              </a:spcBef>
              <a:spcAft>
                <a:spcPts val="0"/>
              </a:spcAft>
              <a:buSzPts val="1700"/>
              <a:buChar char="○"/>
            </a:pPr>
            <a:r>
              <a:rPr lang="en" sz="1700"/>
              <a:t>This causes most individuals to repeat use relatively quickly </a:t>
            </a:r>
            <a:endParaRPr sz="1700"/>
          </a:p>
        </p:txBody>
      </p:sp>
      <p:sp>
        <p:nvSpPr>
          <p:cNvPr id="259" name="Google Shape;259;p38"/>
          <p:cNvSpPr txBox="1"/>
          <p:nvPr/>
        </p:nvSpPr>
        <p:spPr>
          <a:xfrm>
            <a:off x="5208000" y="4820400"/>
            <a:ext cx="39360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latin typeface="Roboto"/>
                <a:ea typeface="Roboto"/>
                <a:cs typeface="Roboto"/>
                <a:sym typeface="Roboto"/>
              </a:rPr>
              <a:t>Hannah Vitali, PharmD Candidate &amp; Raquel Lockridge, PharmD Candidate</a:t>
            </a:r>
            <a:endParaRPr sz="5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Whippet Concerns</a:t>
            </a:r>
            <a:r>
              <a:rPr lang="en" baseline="30000"/>
              <a:t>11</a:t>
            </a:r>
            <a:r>
              <a:rPr lang="en"/>
              <a:t> </a:t>
            </a:r>
            <a:endParaRPr/>
          </a:p>
        </p:txBody>
      </p:sp>
      <p:sp>
        <p:nvSpPr>
          <p:cNvPr id="265" name="Google Shape;265;p39"/>
          <p:cNvSpPr txBox="1">
            <a:spLocks noGrp="1"/>
          </p:cNvSpPr>
          <p:nvPr>
            <p:ph type="body" idx="1"/>
          </p:nvPr>
        </p:nvSpPr>
        <p:spPr>
          <a:xfrm>
            <a:off x="625650" y="1489825"/>
            <a:ext cx="7892700" cy="30789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Char char="●"/>
            </a:pPr>
            <a:r>
              <a:rPr lang="en" sz="1700"/>
              <a:t>Doesn’t affect levels of dopamine or serotonin</a:t>
            </a:r>
            <a:endParaRPr sz="1700"/>
          </a:p>
          <a:p>
            <a:pPr marL="914400" lvl="1" indent="-336550" algn="l" rtl="0">
              <a:spcBef>
                <a:spcPts val="0"/>
              </a:spcBef>
              <a:spcAft>
                <a:spcPts val="0"/>
              </a:spcAft>
              <a:buSzPts val="1700"/>
              <a:buChar char="○"/>
            </a:pPr>
            <a:r>
              <a:rPr lang="en" sz="1700"/>
              <a:t>It decreases oxygen and increased carbon dioxide in your body </a:t>
            </a:r>
            <a:endParaRPr sz="1700"/>
          </a:p>
          <a:p>
            <a:pPr marL="914400" lvl="1" indent="-336550" algn="l" rtl="0">
              <a:spcBef>
                <a:spcPts val="0"/>
              </a:spcBef>
              <a:spcAft>
                <a:spcPts val="0"/>
              </a:spcAft>
              <a:buSzPts val="1700"/>
              <a:buChar char="○"/>
            </a:pPr>
            <a:r>
              <a:rPr lang="en" sz="1700"/>
              <a:t>The more you repeat use, the more oxygen is decreasing from your body</a:t>
            </a:r>
            <a:endParaRPr sz="1700"/>
          </a:p>
          <a:p>
            <a:pPr marL="457200" lvl="0" indent="-336550" algn="l" rtl="0">
              <a:spcBef>
                <a:spcPts val="0"/>
              </a:spcBef>
              <a:spcAft>
                <a:spcPts val="0"/>
              </a:spcAft>
              <a:buSzPts val="1700"/>
              <a:buChar char="●"/>
            </a:pPr>
            <a:r>
              <a:rPr lang="en" sz="1700"/>
              <a:t>Not physically addictive but can be psychologically addicting </a:t>
            </a:r>
            <a:endParaRPr sz="1700"/>
          </a:p>
          <a:p>
            <a:pPr marL="914400" lvl="1" indent="-336550" algn="l" rtl="0">
              <a:spcBef>
                <a:spcPts val="0"/>
              </a:spcBef>
              <a:spcAft>
                <a:spcPts val="0"/>
              </a:spcAft>
              <a:buSzPts val="1700"/>
              <a:buChar char="○"/>
            </a:pPr>
            <a:r>
              <a:rPr lang="en" sz="1700"/>
              <a:t>Psychologically addicting because of the “rush” the individual experiences </a:t>
            </a:r>
            <a:endParaRPr sz="1700"/>
          </a:p>
          <a:p>
            <a:pPr marL="457200" lvl="0" indent="-336550" algn="l" rtl="0">
              <a:spcBef>
                <a:spcPts val="0"/>
              </a:spcBef>
              <a:spcAft>
                <a:spcPts val="0"/>
              </a:spcAft>
              <a:buSzPts val="1700"/>
              <a:buChar char="●"/>
            </a:pPr>
            <a:r>
              <a:rPr lang="en" sz="1700"/>
              <a:t>Certain states have created age restrictions (under 21 years old) on nitrous oxide canisters</a:t>
            </a:r>
            <a:endParaRPr sz="1700"/>
          </a:p>
        </p:txBody>
      </p:sp>
      <p:sp>
        <p:nvSpPr>
          <p:cNvPr id="266" name="Google Shape;266;p39"/>
          <p:cNvSpPr txBox="1"/>
          <p:nvPr/>
        </p:nvSpPr>
        <p:spPr>
          <a:xfrm>
            <a:off x="5208000" y="4820400"/>
            <a:ext cx="39360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latin typeface="Roboto"/>
                <a:ea typeface="Roboto"/>
                <a:cs typeface="Roboto"/>
                <a:sym typeface="Roboto"/>
              </a:rPr>
              <a:t>Hannah Vitali, PharmD Candidate &amp; Raquel Lockridge, PharmD Candidate</a:t>
            </a:r>
            <a:endParaRPr sz="5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0"/>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3700">
                <a:solidFill>
                  <a:schemeClr val="accent5"/>
                </a:solidFill>
              </a:rPr>
              <a:t>GHB</a:t>
            </a:r>
            <a:endParaRPr sz="4700">
              <a:solidFill>
                <a:schemeClr val="accent5"/>
              </a:solidFill>
            </a:endParaRPr>
          </a:p>
        </p:txBody>
      </p:sp>
      <p:sp>
        <p:nvSpPr>
          <p:cNvPr id="272" name="Google Shape;272;p40"/>
          <p:cNvSpPr txBox="1"/>
          <p:nvPr/>
        </p:nvSpPr>
        <p:spPr>
          <a:xfrm>
            <a:off x="5208000" y="4820400"/>
            <a:ext cx="39360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latin typeface="Roboto"/>
                <a:ea typeface="Roboto"/>
                <a:cs typeface="Roboto"/>
                <a:sym typeface="Roboto"/>
              </a:rPr>
              <a:t>Hannah Vitali, PharmD Candidate &amp; Raquel Lockridge, PharmD Candidate</a:t>
            </a:r>
            <a:endParaRPr sz="5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GHB Background</a:t>
            </a:r>
            <a:r>
              <a:rPr lang="en" baseline="30000"/>
              <a:t>12</a:t>
            </a:r>
            <a:endParaRPr/>
          </a:p>
        </p:txBody>
      </p:sp>
      <p:sp>
        <p:nvSpPr>
          <p:cNvPr id="278" name="Google Shape;278;p41"/>
          <p:cNvSpPr txBox="1">
            <a:spLocks noGrp="1"/>
          </p:cNvSpPr>
          <p:nvPr>
            <p:ph type="body" idx="1"/>
          </p:nvPr>
        </p:nvSpPr>
        <p:spPr>
          <a:xfrm>
            <a:off x="3955200" y="1607275"/>
            <a:ext cx="4800900" cy="2764500"/>
          </a:xfrm>
          <a:prstGeom prst="rect">
            <a:avLst/>
          </a:prstGeom>
        </p:spPr>
        <p:txBody>
          <a:bodyPr spcFirstLastPara="1" wrap="square" lIns="91425" tIns="91425" rIns="91425" bIns="91425" anchor="t" anchorCtr="0">
            <a:noAutofit/>
          </a:bodyPr>
          <a:lstStyle/>
          <a:p>
            <a:pPr marL="457200" lvl="0" indent="-333375" algn="l" rtl="0">
              <a:spcBef>
                <a:spcPts val="0"/>
              </a:spcBef>
              <a:spcAft>
                <a:spcPts val="0"/>
              </a:spcAft>
              <a:buSzPts val="1650"/>
              <a:buChar char="●"/>
            </a:pPr>
            <a:r>
              <a:rPr lang="en" sz="1650"/>
              <a:t>Gamma-hydroxybutyrate: Schedule 1</a:t>
            </a:r>
            <a:endParaRPr sz="1650"/>
          </a:p>
          <a:p>
            <a:pPr marL="457200" lvl="0" indent="-333375" algn="l" rtl="0">
              <a:spcBef>
                <a:spcPts val="0"/>
              </a:spcBef>
              <a:spcAft>
                <a:spcPts val="0"/>
              </a:spcAft>
              <a:buSzPts val="1650"/>
              <a:buChar char="●"/>
            </a:pPr>
            <a:r>
              <a:rPr lang="en" sz="1650"/>
              <a:t>Known as "G," "liquid ecstasy," and "liquid X." </a:t>
            </a:r>
            <a:endParaRPr sz="1650"/>
          </a:p>
          <a:p>
            <a:pPr marL="457200" lvl="0" indent="-333375" algn="l" rtl="0">
              <a:spcBef>
                <a:spcPts val="0"/>
              </a:spcBef>
              <a:spcAft>
                <a:spcPts val="0"/>
              </a:spcAft>
              <a:buSzPts val="1650"/>
              <a:buChar char="●"/>
            </a:pPr>
            <a:r>
              <a:rPr lang="en" sz="1650"/>
              <a:t>Usually sold as liquid or white powder that dissolves in water</a:t>
            </a:r>
            <a:endParaRPr sz="1650"/>
          </a:p>
          <a:p>
            <a:pPr marL="914400" lvl="1" indent="-333375" algn="l" rtl="0">
              <a:spcBef>
                <a:spcPts val="0"/>
              </a:spcBef>
              <a:spcAft>
                <a:spcPts val="0"/>
              </a:spcAft>
              <a:buSzPts val="1650"/>
              <a:buChar char="○"/>
            </a:pPr>
            <a:r>
              <a:rPr lang="en" sz="1650"/>
              <a:t>Liquid form is clear, colorless and slightly salty in taste </a:t>
            </a:r>
            <a:endParaRPr sz="1650"/>
          </a:p>
          <a:p>
            <a:pPr marL="457200" lvl="0" indent="-333375" algn="l" rtl="0">
              <a:spcBef>
                <a:spcPts val="0"/>
              </a:spcBef>
              <a:spcAft>
                <a:spcPts val="0"/>
              </a:spcAft>
              <a:buSzPts val="1650"/>
              <a:buChar char="●"/>
            </a:pPr>
            <a:r>
              <a:rPr lang="en" sz="1650"/>
              <a:t>More commonly known as a date rape drug which became popular in 1990s at clubs and raves </a:t>
            </a:r>
            <a:endParaRPr sz="1650"/>
          </a:p>
        </p:txBody>
      </p:sp>
      <p:pic>
        <p:nvPicPr>
          <p:cNvPr id="279" name="Google Shape;279;p41"/>
          <p:cNvPicPr preferRelativeResize="0"/>
          <p:nvPr/>
        </p:nvPicPr>
        <p:blipFill rotWithShape="1">
          <a:blip r:embed="rId3">
            <a:alphaModFix/>
          </a:blip>
          <a:srcRect l="18837"/>
          <a:stretch/>
        </p:blipFill>
        <p:spPr>
          <a:xfrm>
            <a:off x="387900" y="2070338"/>
            <a:ext cx="3134800" cy="1838375"/>
          </a:xfrm>
          <a:prstGeom prst="rect">
            <a:avLst/>
          </a:prstGeom>
          <a:noFill/>
          <a:ln>
            <a:noFill/>
          </a:ln>
        </p:spPr>
      </p:pic>
      <p:sp>
        <p:nvSpPr>
          <p:cNvPr id="280" name="Google Shape;280;p41"/>
          <p:cNvSpPr txBox="1"/>
          <p:nvPr/>
        </p:nvSpPr>
        <p:spPr>
          <a:xfrm>
            <a:off x="5208000" y="4820400"/>
            <a:ext cx="39360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latin typeface="Roboto"/>
                <a:ea typeface="Roboto"/>
                <a:cs typeface="Roboto"/>
                <a:sym typeface="Roboto"/>
              </a:rPr>
              <a:t>Hannah Vitali, PharmD Candidate &amp; Raquel Lockridge, PharmD Candidate</a:t>
            </a:r>
            <a:endParaRPr sz="5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Accessibility</a:t>
            </a:r>
            <a:r>
              <a:rPr lang="en" baseline="30000"/>
              <a:t>1</a:t>
            </a:r>
            <a:endParaRPr baseline="30000"/>
          </a:p>
        </p:txBody>
      </p:sp>
      <p:sp>
        <p:nvSpPr>
          <p:cNvPr id="77" name="Google Shape;77;p15"/>
          <p:cNvSpPr txBox="1">
            <a:spLocks noGrp="1"/>
          </p:cNvSpPr>
          <p:nvPr>
            <p:ph type="body" idx="1"/>
          </p:nvPr>
        </p:nvSpPr>
        <p:spPr>
          <a:xfrm>
            <a:off x="387900" y="1624275"/>
            <a:ext cx="8368200" cy="26283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The NACS (National Association of Convenience Stores) states that there are 152,396 convenience stores in the United States</a:t>
            </a:r>
            <a:endParaRPr/>
          </a:p>
          <a:p>
            <a:pPr marL="914400" lvl="1" indent="-323850" algn="l" rtl="0">
              <a:spcBef>
                <a:spcPts val="0"/>
              </a:spcBef>
              <a:spcAft>
                <a:spcPts val="0"/>
              </a:spcAft>
              <a:buSzPts val="1500"/>
              <a:buChar char="○"/>
            </a:pPr>
            <a:r>
              <a:rPr lang="en" sz="1500"/>
              <a:t>It is estimated there is one store per 2,240 people in the United States</a:t>
            </a:r>
            <a:endParaRPr sz="1500"/>
          </a:p>
          <a:p>
            <a:pPr marL="914400" lvl="1" indent="-323850" algn="l" rtl="0">
              <a:spcBef>
                <a:spcPts val="0"/>
              </a:spcBef>
              <a:spcAft>
                <a:spcPts val="0"/>
              </a:spcAft>
              <a:buSzPts val="1500"/>
              <a:buChar char="○"/>
            </a:pPr>
            <a:r>
              <a:rPr lang="en" sz="1500"/>
              <a:t>120,061 of these convenience stores sell gas</a:t>
            </a:r>
            <a:endParaRPr sz="1500" baseline="30000"/>
          </a:p>
          <a:p>
            <a:pPr marL="457200" lvl="0" indent="-342900" algn="l" rtl="0">
              <a:spcBef>
                <a:spcPts val="0"/>
              </a:spcBef>
              <a:spcAft>
                <a:spcPts val="0"/>
              </a:spcAft>
              <a:buSzPts val="1800"/>
              <a:buChar char="●"/>
            </a:pPr>
            <a:r>
              <a:rPr lang="en"/>
              <a:t>On average, 1,100 individuals visit a convenience store daily</a:t>
            </a:r>
            <a:endParaRPr baseline="30000"/>
          </a:p>
          <a:p>
            <a:pPr marL="914400" lvl="1" indent="-323850" algn="l" rtl="0">
              <a:spcBef>
                <a:spcPts val="0"/>
              </a:spcBef>
              <a:spcAft>
                <a:spcPts val="0"/>
              </a:spcAft>
              <a:buSzPts val="1500"/>
              <a:buChar char="○"/>
            </a:pPr>
            <a:r>
              <a:rPr lang="en" sz="1500"/>
              <a:t>More than 400,000 individuals per year </a:t>
            </a:r>
            <a:endParaRPr sz="1500"/>
          </a:p>
          <a:p>
            <a:pPr marL="457200" lvl="0" indent="-342900" algn="l" rtl="0">
              <a:spcBef>
                <a:spcPts val="0"/>
              </a:spcBef>
              <a:spcAft>
                <a:spcPts val="0"/>
              </a:spcAft>
              <a:buSzPts val="1800"/>
              <a:buChar char="●"/>
            </a:pPr>
            <a:r>
              <a:rPr lang="en"/>
              <a:t>Most gas stations are open late or even 24/7</a:t>
            </a:r>
            <a:endParaRPr/>
          </a:p>
          <a:p>
            <a:pPr marL="0" lvl="0" indent="0" algn="l" rtl="0">
              <a:spcBef>
                <a:spcPts val="1200"/>
              </a:spcBef>
              <a:spcAft>
                <a:spcPts val="1200"/>
              </a:spcAft>
              <a:buNone/>
            </a:pPr>
            <a:endParaRPr/>
          </a:p>
        </p:txBody>
      </p:sp>
      <p:sp>
        <p:nvSpPr>
          <p:cNvPr id="78" name="Google Shape;78;p15"/>
          <p:cNvSpPr txBox="1"/>
          <p:nvPr/>
        </p:nvSpPr>
        <p:spPr>
          <a:xfrm>
            <a:off x="5208000" y="4820400"/>
            <a:ext cx="39360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dirty="0">
                <a:solidFill>
                  <a:schemeClr val="dk1"/>
                </a:solidFill>
                <a:latin typeface="Roboto"/>
                <a:ea typeface="Roboto"/>
                <a:cs typeface="Roboto"/>
                <a:sym typeface="Roboto"/>
              </a:rPr>
              <a:t>Hannah Vitali, PharmD Candidate &amp; Raquel Lockridge, PharmD Candidate</a:t>
            </a:r>
            <a:endParaRPr sz="5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GHB Uses</a:t>
            </a:r>
            <a:r>
              <a:rPr lang="en" baseline="30000"/>
              <a:t>12</a:t>
            </a:r>
            <a:r>
              <a:rPr lang="en"/>
              <a:t> </a:t>
            </a:r>
            <a:endParaRPr/>
          </a:p>
        </p:txBody>
      </p:sp>
      <p:sp>
        <p:nvSpPr>
          <p:cNvPr id="286" name="Google Shape;286;p42"/>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457200" lvl="0" indent="-333375" algn="l" rtl="0">
              <a:spcBef>
                <a:spcPts val="0"/>
              </a:spcBef>
              <a:spcAft>
                <a:spcPts val="0"/>
              </a:spcAft>
              <a:buSzPts val="1650"/>
              <a:buChar char="●"/>
            </a:pPr>
            <a:r>
              <a:rPr lang="en" sz="1650"/>
              <a:t>Misused for euphoric and calming effects</a:t>
            </a:r>
            <a:endParaRPr sz="1650"/>
          </a:p>
          <a:p>
            <a:pPr marL="914400" lvl="1" indent="-333375" algn="l" rtl="0">
              <a:spcBef>
                <a:spcPts val="0"/>
              </a:spcBef>
              <a:spcAft>
                <a:spcPts val="0"/>
              </a:spcAft>
              <a:buSzPts val="1650"/>
              <a:buChar char="○"/>
            </a:pPr>
            <a:r>
              <a:rPr lang="en" sz="1650"/>
              <a:t>Increases libido</a:t>
            </a:r>
            <a:endParaRPr sz="1650"/>
          </a:p>
          <a:p>
            <a:pPr marL="914400" lvl="1" indent="-333375" algn="l" rtl="0">
              <a:spcBef>
                <a:spcPts val="0"/>
              </a:spcBef>
              <a:spcAft>
                <a:spcPts val="0"/>
              </a:spcAft>
              <a:buSzPts val="1650"/>
              <a:buChar char="○"/>
            </a:pPr>
            <a:r>
              <a:rPr lang="en" sz="1650"/>
              <a:t>Some believe it builds muscles and causes weight loss</a:t>
            </a:r>
            <a:endParaRPr sz="1650"/>
          </a:p>
          <a:p>
            <a:pPr marL="457200" lvl="0" indent="-333375" algn="l" rtl="0">
              <a:spcBef>
                <a:spcPts val="0"/>
              </a:spcBef>
              <a:spcAft>
                <a:spcPts val="0"/>
              </a:spcAft>
              <a:buSzPts val="1650"/>
              <a:buChar char="●"/>
            </a:pPr>
            <a:r>
              <a:rPr lang="en" sz="1650"/>
              <a:t>Major cause for concern is that it can cause amnesia </a:t>
            </a:r>
            <a:endParaRPr sz="1650"/>
          </a:p>
          <a:p>
            <a:pPr marL="914400" lvl="1" indent="-333375" algn="l" rtl="0">
              <a:spcBef>
                <a:spcPts val="0"/>
              </a:spcBef>
              <a:spcAft>
                <a:spcPts val="0"/>
              </a:spcAft>
              <a:buSzPts val="1650"/>
              <a:buChar char="○"/>
            </a:pPr>
            <a:r>
              <a:rPr lang="en" sz="1650"/>
              <a:t>If an individual is given or “slipped” this drug, they could forget a period of time and events that occurred </a:t>
            </a:r>
            <a:endParaRPr sz="1650"/>
          </a:p>
          <a:p>
            <a:pPr marL="457200" lvl="0" indent="-333375" algn="l" rtl="0">
              <a:spcBef>
                <a:spcPts val="0"/>
              </a:spcBef>
              <a:spcAft>
                <a:spcPts val="0"/>
              </a:spcAft>
              <a:buSzPts val="1650"/>
              <a:buChar char="●"/>
            </a:pPr>
            <a:r>
              <a:rPr lang="en" sz="1600"/>
              <a:t>Can also produce hallucinations and excited or aggressive behavior </a:t>
            </a:r>
            <a:endParaRPr sz="1650"/>
          </a:p>
        </p:txBody>
      </p:sp>
      <p:sp>
        <p:nvSpPr>
          <p:cNvPr id="287" name="Google Shape;287;p42"/>
          <p:cNvSpPr txBox="1"/>
          <p:nvPr/>
        </p:nvSpPr>
        <p:spPr>
          <a:xfrm>
            <a:off x="5208000" y="4820400"/>
            <a:ext cx="39360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latin typeface="Roboto"/>
                <a:ea typeface="Roboto"/>
                <a:cs typeface="Roboto"/>
                <a:sym typeface="Roboto"/>
              </a:rPr>
              <a:t>Hannah Vitali, PharmD Candidate &amp; Raquel Lockridge, PharmD Candidate</a:t>
            </a:r>
            <a:endParaRPr sz="5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GHB Rx Form</a:t>
            </a:r>
            <a:r>
              <a:rPr lang="en" baseline="30000"/>
              <a:t>12</a:t>
            </a:r>
            <a:r>
              <a:rPr lang="en"/>
              <a:t> </a:t>
            </a:r>
            <a:endParaRPr/>
          </a:p>
        </p:txBody>
      </p:sp>
      <p:sp>
        <p:nvSpPr>
          <p:cNvPr id="293" name="Google Shape;293;p43"/>
          <p:cNvSpPr txBox="1">
            <a:spLocks noGrp="1"/>
          </p:cNvSpPr>
          <p:nvPr>
            <p:ph type="body" idx="1"/>
          </p:nvPr>
        </p:nvSpPr>
        <p:spPr>
          <a:xfrm>
            <a:off x="387900" y="1489825"/>
            <a:ext cx="5265600" cy="3078900"/>
          </a:xfrm>
          <a:prstGeom prst="rect">
            <a:avLst/>
          </a:prstGeom>
        </p:spPr>
        <p:txBody>
          <a:bodyPr spcFirstLastPara="1" wrap="square" lIns="91425" tIns="91425" rIns="91425" bIns="91425" anchor="t" anchorCtr="0">
            <a:normAutofit lnSpcReduction="10000"/>
          </a:bodyPr>
          <a:lstStyle/>
          <a:p>
            <a:pPr marL="457200" lvl="0" indent="-330200" algn="l" rtl="0">
              <a:spcBef>
                <a:spcPts val="0"/>
              </a:spcBef>
              <a:spcAft>
                <a:spcPts val="0"/>
              </a:spcAft>
              <a:buSzPts val="1600"/>
              <a:buChar char="●"/>
            </a:pPr>
            <a:r>
              <a:rPr lang="en" sz="1600"/>
              <a:t>Sodium oxybate is another name for GHB</a:t>
            </a:r>
            <a:endParaRPr sz="1600"/>
          </a:p>
          <a:p>
            <a:pPr marL="914400" lvl="1" indent="-330200" algn="l" rtl="0">
              <a:spcBef>
                <a:spcPts val="0"/>
              </a:spcBef>
              <a:spcAft>
                <a:spcPts val="0"/>
              </a:spcAft>
              <a:buSzPts val="1600"/>
              <a:buChar char="○"/>
            </a:pPr>
            <a:r>
              <a:rPr lang="en" sz="1600"/>
              <a:t>This is an FDA approved prescription medication used to improve daytime sleepiness and muscle weakness with narcolepsy </a:t>
            </a:r>
            <a:endParaRPr sz="1600"/>
          </a:p>
          <a:p>
            <a:pPr marL="457200" lvl="0" indent="-330200" algn="l" rtl="0">
              <a:spcBef>
                <a:spcPts val="0"/>
              </a:spcBef>
              <a:spcAft>
                <a:spcPts val="0"/>
              </a:spcAft>
              <a:buSzPts val="1600"/>
              <a:buChar char="●"/>
            </a:pPr>
            <a:r>
              <a:rPr lang="en" sz="1600"/>
              <a:t>It is classified as a schedule III drug</a:t>
            </a:r>
            <a:endParaRPr sz="1600"/>
          </a:p>
          <a:p>
            <a:pPr marL="914400" lvl="1" indent="-330200" algn="l" rtl="0">
              <a:spcBef>
                <a:spcPts val="0"/>
              </a:spcBef>
              <a:spcAft>
                <a:spcPts val="0"/>
              </a:spcAft>
              <a:buSzPts val="1600"/>
              <a:buChar char="○"/>
            </a:pPr>
            <a:r>
              <a:rPr lang="en" sz="1600"/>
              <a:t>Schedule III: drugs with moderate to low potential for physical and psychological dependence</a:t>
            </a:r>
            <a:endParaRPr sz="1600"/>
          </a:p>
          <a:p>
            <a:pPr marL="457200" lvl="0" indent="-330200" algn="l" rtl="0">
              <a:spcBef>
                <a:spcPts val="0"/>
              </a:spcBef>
              <a:spcAft>
                <a:spcPts val="0"/>
              </a:spcAft>
              <a:buSzPts val="1600"/>
              <a:buChar char="●"/>
            </a:pPr>
            <a:r>
              <a:rPr lang="en" sz="1600"/>
              <a:t>Takes 15-30 mins for effect and last 2-4 hours </a:t>
            </a:r>
            <a:endParaRPr sz="1600"/>
          </a:p>
          <a:p>
            <a:pPr marL="914400" lvl="1" indent="-330200" algn="l" rtl="0">
              <a:spcBef>
                <a:spcPts val="0"/>
              </a:spcBef>
              <a:spcAft>
                <a:spcPts val="0"/>
              </a:spcAft>
              <a:buSzPts val="1600"/>
              <a:buChar char="○"/>
            </a:pPr>
            <a:r>
              <a:rPr lang="en" sz="1600"/>
              <a:t>Taken multiple times throughout the night</a:t>
            </a:r>
            <a:endParaRPr sz="1600"/>
          </a:p>
        </p:txBody>
      </p:sp>
      <p:pic>
        <p:nvPicPr>
          <p:cNvPr id="294" name="Google Shape;294;p43"/>
          <p:cNvPicPr preferRelativeResize="0"/>
          <p:nvPr/>
        </p:nvPicPr>
        <p:blipFill>
          <a:blip r:embed="rId3">
            <a:alphaModFix/>
          </a:blip>
          <a:stretch>
            <a:fillRect/>
          </a:stretch>
        </p:blipFill>
        <p:spPr>
          <a:xfrm>
            <a:off x="5350975" y="1250725"/>
            <a:ext cx="3318000" cy="3318000"/>
          </a:xfrm>
          <a:prstGeom prst="rect">
            <a:avLst/>
          </a:prstGeom>
          <a:noFill/>
          <a:ln>
            <a:noFill/>
          </a:ln>
        </p:spPr>
      </p:pic>
      <p:sp>
        <p:nvSpPr>
          <p:cNvPr id="295" name="Google Shape;295;p43"/>
          <p:cNvSpPr txBox="1"/>
          <p:nvPr/>
        </p:nvSpPr>
        <p:spPr>
          <a:xfrm>
            <a:off x="5208000" y="4820400"/>
            <a:ext cx="39360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latin typeface="Roboto"/>
                <a:ea typeface="Roboto"/>
                <a:cs typeface="Roboto"/>
                <a:sym typeface="Roboto"/>
              </a:rPr>
              <a:t>Hannah Vitali, PharmD Candidate &amp; Raquel Lockridge, PharmD Candidate</a:t>
            </a:r>
            <a:endParaRPr sz="5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How Can We Help?</a:t>
            </a:r>
            <a:endParaRPr/>
          </a:p>
        </p:txBody>
      </p:sp>
      <p:sp>
        <p:nvSpPr>
          <p:cNvPr id="301" name="Google Shape;301;p44"/>
          <p:cNvSpPr txBox="1">
            <a:spLocks noGrp="1"/>
          </p:cNvSpPr>
          <p:nvPr>
            <p:ph type="body" idx="1"/>
          </p:nvPr>
        </p:nvSpPr>
        <p:spPr>
          <a:xfrm>
            <a:off x="387900" y="1308299"/>
            <a:ext cx="8368200" cy="30789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Char char="●"/>
            </a:pPr>
            <a:r>
              <a:rPr lang="en" sz="1500"/>
              <a:t>Talk to patients regarding the risks of these drugs</a:t>
            </a:r>
            <a:endParaRPr sz="1500"/>
          </a:p>
          <a:p>
            <a:pPr marL="457200" lvl="0" indent="-323850" algn="l" rtl="0">
              <a:spcBef>
                <a:spcPts val="0"/>
              </a:spcBef>
              <a:spcAft>
                <a:spcPts val="0"/>
              </a:spcAft>
              <a:buSzPts val="1500"/>
              <a:buChar char="●"/>
            </a:pPr>
            <a:r>
              <a:rPr lang="en" sz="1500"/>
              <a:t>Remind patients that just because a substance is conveniently sold does not mean it is safe</a:t>
            </a:r>
            <a:endParaRPr sz="1500"/>
          </a:p>
          <a:p>
            <a:pPr marL="457200" lvl="0" indent="-323850" algn="l" rtl="0">
              <a:spcBef>
                <a:spcPts val="0"/>
              </a:spcBef>
              <a:spcAft>
                <a:spcPts val="0"/>
              </a:spcAft>
              <a:buSzPts val="1500"/>
              <a:buChar char="●"/>
            </a:pPr>
            <a:r>
              <a:rPr lang="en" sz="1500"/>
              <a:t>Provide person-centered and trauma-informed care to patients, even if they are not ready to stop using</a:t>
            </a:r>
            <a:endParaRPr sz="1500"/>
          </a:p>
          <a:p>
            <a:pPr marL="457200" lvl="0" indent="-323850" algn="l" rtl="0">
              <a:spcBef>
                <a:spcPts val="0"/>
              </a:spcBef>
              <a:spcAft>
                <a:spcPts val="0"/>
              </a:spcAft>
              <a:buSzPts val="1500"/>
              <a:buChar char="●"/>
            </a:pPr>
            <a:r>
              <a:rPr lang="en" sz="1500"/>
              <a:t>Carry naloxone and encourage its use when a person’s respiration is depressed, or if an opioid overdose is suspected. Though limited, there is some evidence that naloxone may have efficacy in treating tiapatine toxicity.</a:t>
            </a:r>
            <a:endParaRPr sz="1500"/>
          </a:p>
          <a:p>
            <a:pPr marL="457200" lvl="0" indent="-323850" algn="l" rtl="0">
              <a:spcBef>
                <a:spcPts val="0"/>
              </a:spcBef>
              <a:spcAft>
                <a:spcPts val="0"/>
              </a:spcAft>
              <a:buSzPts val="1500"/>
              <a:buChar char="●"/>
            </a:pPr>
            <a:r>
              <a:rPr lang="en" sz="1500"/>
              <a:t>Educate patients on overdose risk-prevention strategies, such as avoiding mixing substances</a:t>
            </a:r>
            <a:endParaRPr sz="1500"/>
          </a:p>
          <a:p>
            <a:pPr marL="457200" lvl="0" indent="-323850" algn="l" rtl="0">
              <a:spcBef>
                <a:spcPts val="0"/>
              </a:spcBef>
              <a:spcAft>
                <a:spcPts val="0"/>
              </a:spcAft>
              <a:buSzPts val="1500"/>
              <a:buChar char="●"/>
            </a:pPr>
            <a:r>
              <a:rPr lang="en" sz="1500"/>
              <a:t>Refer individuals to local harm reduction agencies or other trusted, community-based providers available to connect patients to needed resources (i.e., sterile syringes, overdose education, HIV testing, fentanyl test strips, etc.) </a:t>
            </a:r>
            <a:endParaRPr sz="1500"/>
          </a:p>
        </p:txBody>
      </p:sp>
      <p:sp>
        <p:nvSpPr>
          <p:cNvPr id="302" name="Google Shape;302;p44"/>
          <p:cNvSpPr txBox="1"/>
          <p:nvPr/>
        </p:nvSpPr>
        <p:spPr>
          <a:xfrm>
            <a:off x="5208000" y="4820400"/>
            <a:ext cx="39360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latin typeface="Roboto"/>
                <a:ea typeface="Roboto"/>
                <a:cs typeface="Roboto"/>
                <a:sym typeface="Roboto"/>
              </a:rPr>
              <a:t>Hannah Vitali, PharmD Candidate &amp; Raquel Lockridge, PharmD Candidate</a:t>
            </a:r>
            <a:endParaRPr sz="5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How to Protect You and Your Family</a:t>
            </a:r>
            <a:endParaRPr/>
          </a:p>
        </p:txBody>
      </p:sp>
      <p:sp>
        <p:nvSpPr>
          <p:cNvPr id="308" name="Google Shape;308;p45"/>
          <p:cNvSpPr txBox="1">
            <a:spLocks noGrp="1"/>
          </p:cNvSpPr>
          <p:nvPr>
            <p:ph type="body" idx="1"/>
          </p:nvPr>
        </p:nvSpPr>
        <p:spPr>
          <a:xfrm>
            <a:off x="387900" y="1372599"/>
            <a:ext cx="8368200" cy="3078900"/>
          </a:xfrm>
          <a:prstGeom prst="rect">
            <a:avLst/>
          </a:prstGeom>
        </p:spPr>
        <p:txBody>
          <a:bodyPr spcFirstLastPara="1" wrap="square" lIns="91425" tIns="91425" rIns="91425" bIns="91425" anchor="t" anchorCtr="0">
            <a:noAutofit/>
          </a:bodyPr>
          <a:lstStyle/>
          <a:p>
            <a:pPr marL="457200" lvl="0" indent="-330200" algn="l" rtl="0">
              <a:lnSpc>
                <a:spcPct val="95000"/>
              </a:lnSpc>
              <a:spcBef>
                <a:spcPts val="0"/>
              </a:spcBef>
              <a:spcAft>
                <a:spcPts val="0"/>
              </a:spcAft>
              <a:buSzPts val="1600"/>
              <a:buChar char="●"/>
            </a:pPr>
            <a:r>
              <a:rPr lang="en" sz="1600"/>
              <a:t>Consumers should avoid all products containing these substances, including those claiming to treat an ailment or disorder. Talk to your health care provider if you need help with opioid dependence, depression, anxiety, pain, or other ailments. There are approved treatments for those and related conditions.</a:t>
            </a:r>
            <a:endParaRPr sz="1600"/>
          </a:p>
          <a:p>
            <a:pPr marL="0" lvl="0" indent="0" algn="l" rtl="0">
              <a:lnSpc>
                <a:spcPct val="95000"/>
              </a:lnSpc>
              <a:spcBef>
                <a:spcPts val="0"/>
              </a:spcBef>
              <a:spcAft>
                <a:spcPts val="0"/>
              </a:spcAft>
              <a:buNone/>
            </a:pPr>
            <a:endParaRPr sz="1600"/>
          </a:p>
          <a:p>
            <a:pPr marL="457200" lvl="0" indent="-330200" algn="l" rtl="0">
              <a:lnSpc>
                <a:spcPct val="95000"/>
              </a:lnSpc>
              <a:spcBef>
                <a:spcPts val="0"/>
              </a:spcBef>
              <a:spcAft>
                <a:spcPts val="0"/>
              </a:spcAft>
              <a:buSzPts val="1600"/>
              <a:buChar char="●"/>
            </a:pPr>
            <a:r>
              <a:rPr lang="en" sz="1600"/>
              <a:t>Help is available to treat opioid or other substance use disorders. Find state-licensed providers who specialize in treating substance use disorders and addiction at www.findtreatment.gov. Or call 1-800-662-HELP (4357).</a:t>
            </a:r>
            <a:endParaRPr sz="1600"/>
          </a:p>
          <a:p>
            <a:pPr marL="457200" lvl="0" indent="0" algn="l" rtl="0">
              <a:lnSpc>
                <a:spcPct val="95000"/>
              </a:lnSpc>
              <a:spcBef>
                <a:spcPts val="0"/>
              </a:spcBef>
              <a:spcAft>
                <a:spcPts val="0"/>
              </a:spcAft>
              <a:buNone/>
            </a:pPr>
            <a:endParaRPr sz="1600"/>
          </a:p>
          <a:p>
            <a:pPr marL="457200" lvl="0" indent="-330200" algn="l" rtl="0">
              <a:lnSpc>
                <a:spcPct val="95000"/>
              </a:lnSpc>
              <a:spcBef>
                <a:spcPts val="0"/>
              </a:spcBef>
              <a:spcAft>
                <a:spcPts val="0"/>
              </a:spcAft>
              <a:buSzPts val="1600"/>
              <a:buChar char="●"/>
            </a:pPr>
            <a:r>
              <a:rPr lang="en" sz="1600"/>
              <a:t>The FDA has taken steps to protect people from unapproved products, including warning consumers that these substances are an unsafe food additive and not a dietary ingredient. We have issued warning letters to companies illegally marketing products as dietary supplements and unapproved drugs. </a:t>
            </a:r>
            <a:endParaRPr sz="1600"/>
          </a:p>
          <a:p>
            <a:pPr marL="0" lvl="0" indent="0" algn="l" rtl="0">
              <a:lnSpc>
                <a:spcPct val="95000"/>
              </a:lnSpc>
              <a:spcBef>
                <a:spcPts val="0"/>
              </a:spcBef>
              <a:spcAft>
                <a:spcPts val="1200"/>
              </a:spcAft>
              <a:buNone/>
            </a:pPr>
            <a:endParaRPr/>
          </a:p>
        </p:txBody>
      </p:sp>
      <p:sp>
        <p:nvSpPr>
          <p:cNvPr id="309" name="Google Shape;309;p45"/>
          <p:cNvSpPr txBox="1"/>
          <p:nvPr/>
        </p:nvSpPr>
        <p:spPr>
          <a:xfrm>
            <a:off x="5208000" y="4820400"/>
            <a:ext cx="39360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latin typeface="Roboto"/>
                <a:ea typeface="Roboto"/>
                <a:cs typeface="Roboto"/>
                <a:sym typeface="Roboto"/>
              </a:rPr>
              <a:t>Hannah Vitali, PharmD Candidate &amp; Raquel Lockridge, PharmD Candidate</a:t>
            </a:r>
            <a:endParaRPr sz="5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Takeaways</a:t>
            </a:r>
            <a:endParaRPr/>
          </a:p>
        </p:txBody>
      </p:sp>
      <p:sp>
        <p:nvSpPr>
          <p:cNvPr id="315" name="Google Shape;315;p46"/>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457200" lvl="0" indent="-336550" algn="l" rtl="0">
              <a:spcBef>
                <a:spcPts val="0"/>
              </a:spcBef>
              <a:spcAft>
                <a:spcPts val="0"/>
              </a:spcAft>
              <a:buSzPts val="1700"/>
              <a:buChar char="●"/>
            </a:pPr>
            <a:r>
              <a:rPr lang="en" sz="1700"/>
              <a:t>Gas stations are easily accessible and loosely regulated by the FDA </a:t>
            </a:r>
            <a:endParaRPr sz="1700"/>
          </a:p>
          <a:p>
            <a:pPr marL="914400" lvl="1" indent="-336550" algn="l" rtl="0">
              <a:spcBef>
                <a:spcPts val="0"/>
              </a:spcBef>
              <a:spcAft>
                <a:spcPts val="0"/>
              </a:spcAft>
              <a:buSzPts val="1700"/>
              <a:buChar char="○"/>
            </a:pPr>
            <a:r>
              <a:rPr lang="en" sz="1700"/>
              <a:t>They use a loophole by calling these life alternating drugs “dietary supplements”</a:t>
            </a:r>
            <a:endParaRPr sz="1700"/>
          </a:p>
          <a:p>
            <a:pPr marL="457200" lvl="0" indent="-336550" algn="l" rtl="0">
              <a:spcBef>
                <a:spcPts val="0"/>
              </a:spcBef>
              <a:spcAft>
                <a:spcPts val="0"/>
              </a:spcAft>
              <a:buSzPts val="1700"/>
              <a:buChar char="●"/>
            </a:pPr>
            <a:r>
              <a:rPr lang="en" sz="1700"/>
              <a:t>It is crucial that the risks associated with these drugs are public knowledge </a:t>
            </a:r>
            <a:endParaRPr sz="1700"/>
          </a:p>
          <a:p>
            <a:pPr marL="914400" lvl="1" indent="-336550" algn="l" rtl="0">
              <a:spcBef>
                <a:spcPts val="0"/>
              </a:spcBef>
              <a:spcAft>
                <a:spcPts val="0"/>
              </a:spcAft>
              <a:buSzPts val="1700"/>
              <a:buChar char="○"/>
            </a:pPr>
            <a:r>
              <a:rPr lang="en" sz="1700"/>
              <a:t>There is a reason why some of these drugs are banned from certain states</a:t>
            </a:r>
            <a:endParaRPr sz="1700"/>
          </a:p>
          <a:p>
            <a:pPr marL="457200" lvl="0" indent="-336550" algn="l" rtl="0">
              <a:spcBef>
                <a:spcPts val="0"/>
              </a:spcBef>
              <a:spcAft>
                <a:spcPts val="0"/>
              </a:spcAft>
              <a:buSzPts val="1700"/>
              <a:buChar char="●"/>
            </a:pPr>
            <a:r>
              <a:rPr lang="en" sz="1700"/>
              <a:t>Abuse of these drugs not only impact the individual, but also their family and friends </a:t>
            </a:r>
            <a:endParaRPr sz="1700"/>
          </a:p>
          <a:p>
            <a:pPr marL="914400" lvl="1" indent="-336550" algn="l" rtl="0">
              <a:spcBef>
                <a:spcPts val="0"/>
              </a:spcBef>
              <a:spcAft>
                <a:spcPts val="0"/>
              </a:spcAft>
              <a:buSzPts val="1700"/>
              <a:buChar char="○"/>
            </a:pPr>
            <a:r>
              <a:rPr lang="en" sz="1700"/>
              <a:t>It is necessary that these individuals and love ones know what resources are available for help</a:t>
            </a:r>
            <a:endParaRPr sz="1700"/>
          </a:p>
        </p:txBody>
      </p:sp>
      <p:sp>
        <p:nvSpPr>
          <p:cNvPr id="316" name="Google Shape;316;p46"/>
          <p:cNvSpPr txBox="1"/>
          <p:nvPr/>
        </p:nvSpPr>
        <p:spPr>
          <a:xfrm>
            <a:off x="5208000" y="4820400"/>
            <a:ext cx="39360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latin typeface="Roboto"/>
                <a:ea typeface="Roboto"/>
                <a:cs typeface="Roboto"/>
                <a:sym typeface="Roboto"/>
              </a:rPr>
              <a:t>Hannah Vitali, PharmD Candidate &amp; Raquel Lockridge, PharmD Candidate</a:t>
            </a:r>
            <a:endParaRPr sz="5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EF6F9-010F-F2CA-1B1C-ED421F955260}"/>
              </a:ext>
            </a:extLst>
          </p:cNvPr>
          <p:cNvSpPr>
            <a:spLocks noGrp="1"/>
          </p:cNvSpPr>
          <p:nvPr>
            <p:ph type="title"/>
          </p:nvPr>
        </p:nvSpPr>
        <p:spPr/>
        <p:txBody>
          <a:bodyPr/>
          <a:lstStyle/>
          <a:p>
            <a:r>
              <a:rPr lang="en-US" dirty="0"/>
              <a:t>Questions? </a:t>
            </a:r>
          </a:p>
        </p:txBody>
      </p:sp>
      <p:sp>
        <p:nvSpPr>
          <p:cNvPr id="3" name="Text Placeholder 2">
            <a:extLst>
              <a:ext uri="{FF2B5EF4-FFF2-40B4-BE49-F238E27FC236}">
                <a16:creationId xmlns:a16="http://schemas.microsoft.com/office/drawing/2014/main" id="{1924107C-33B0-3E8F-B0E8-621D130F19C8}"/>
              </a:ext>
            </a:extLst>
          </p:cNvPr>
          <p:cNvSpPr>
            <a:spLocks noGrp="1"/>
          </p:cNvSpPr>
          <p:nvPr>
            <p:ph type="body" idx="1"/>
          </p:nvPr>
        </p:nvSpPr>
        <p:spPr/>
        <p:txBody>
          <a:bodyPr/>
          <a:lstStyle/>
          <a:p>
            <a:r>
              <a:rPr lang="en-US" dirty="0">
                <a:hlinkClick r:id="rId2"/>
              </a:rPr>
              <a:t>Erica.B.Hurst@tn.gov</a:t>
            </a:r>
            <a:endParaRPr lang="en-US" dirty="0"/>
          </a:p>
          <a:p>
            <a:r>
              <a:rPr lang="en-US" dirty="0"/>
              <a:t>615.218.7357</a:t>
            </a:r>
          </a:p>
        </p:txBody>
      </p:sp>
    </p:spTree>
    <p:extLst>
      <p:ext uri="{BB962C8B-B14F-4D97-AF65-F5344CB8AC3E}">
        <p14:creationId xmlns:p14="http://schemas.microsoft.com/office/powerpoint/2010/main" val="16923004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References </a:t>
            </a:r>
            <a:endParaRPr/>
          </a:p>
        </p:txBody>
      </p:sp>
      <p:sp>
        <p:nvSpPr>
          <p:cNvPr id="322" name="Google Shape;322;p47"/>
          <p:cNvSpPr txBox="1">
            <a:spLocks noGrp="1"/>
          </p:cNvSpPr>
          <p:nvPr>
            <p:ph type="body" idx="1"/>
          </p:nvPr>
        </p:nvSpPr>
        <p:spPr>
          <a:xfrm>
            <a:off x="387900" y="1331000"/>
            <a:ext cx="8368200" cy="3489300"/>
          </a:xfrm>
          <a:prstGeom prst="rect">
            <a:avLst/>
          </a:prstGeom>
          <a:noFill/>
        </p:spPr>
        <p:txBody>
          <a:bodyPr spcFirstLastPara="1" wrap="square" lIns="91425" tIns="91425" rIns="91425" bIns="91425" anchor="t" anchorCtr="0">
            <a:normAutofit fontScale="25000" lnSpcReduction="20000"/>
          </a:bodyPr>
          <a:lstStyle/>
          <a:p>
            <a:pPr marL="457200" lvl="0" indent="-285750" algn="l" rtl="0">
              <a:spcBef>
                <a:spcPts val="1200"/>
              </a:spcBef>
              <a:spcAft>
                <a:spcPts val="0"/>
              </a:spcAft>
              <a:buClr>
                <a:schemeClr val="accent5"/>
              </a:buClr>
              <a:buSzPct val="100000"/>
              <a:buAutoNum type="arabicPeriod"/>
            </a:pPr>
            <a:r>
              <a:rPr lang="en" sz="3600">
                <a:solidFill>
                  <a:schemeClr val="accent5"/>
                </a:solidFill>
              </a:rPr>
              <a:t>“Convenience Stores Offer More Convenience.” </a:t>
            </a:r>
            <a:r>
              <a:rPr lang="en" sz="3600" i="1">
                <a:solidFill>
                  <a:schemeClr val="accent5"/>
                </a:solidFill>
              </a:rPr>
              <a:t>Convenience.Org</a:t>
            </a:r>
            <a:r>
              <a:rPr lang="en" sz="3600">
                <a:solidFill>
                  <a:schemeClr val="accent5"/>
                </a:solidFill>
              </a:rPr>
              <a:t>, 2024, www.convenience.org/Research/Convenience-Store-Fast-Facts-and-Stats/FactSheets/Convenience. </a:t>
            </a:r>
            <a:endParaRPr sz="3600">
              <a:solidFill>
                <a:schemeClr val="accent5"/>
              </a:solidFill>
            </a:endParaRPr>
          </a:p>
          <a:p>
            <a:pPr marL="457200" lvl="0" indent="-285750" algn="l" rtl="0">
              <a:spcBef>
                <a:spcPts val="0"/>
              </a:spcBef>
              <a:spcAft>
                <a:spcPts val="0"/>
              </a:spcAft>
              <a:buClr>
                <a:schemeClr val="accent5"/>
              </a:buClr>
              <a:buSzPct val="100000"/>
              <a:buAutoNum type="arabicPeriod"/>
            </a:pPr>
            <a:r>
              <a:rPr lang="en" sz="3600">
                <a:solidFill>
                  <a:schemeClr val="accent5"/>
                </a:solidFill>
              </a:rPr>
              <a:t>Stevens, Darryl. “The Evolution of Gas Station Heroin and Other Drugs.” </a:t>
            </a:r>
            <a:r>
              <a:rPr lang="en" sz="3600" i="1">
                <a:solidFill>
                  <a:schemeClr val="accent5"/>
                </a:solidFill>
              </a:rPr>
              <a:t>Maryland Addiction Recovery Center</a:t>
            </a:r>
            <a:r>
              <a:rPr lang="en" sz="3600">
                <a:solidFill>
                  <a:schemeClr val="accent5"/>
                </a:solidFill>
              </a:rPr>
              <a:t>, 31 Jan. 2024, www.marylandaddictionrecovery.com/the-evolution-of-gas-station-heroin-and-other-drugs/. </a:t>
            </a:r>
            <a:endParaRPr sz="3600">
              <a:solidFill>
                <a:schemeClr val="accent5"/>
              </a:solidFill>
            </a:endParaRPr>
          </a:p>
          <a:p>
            <a:pPr marL="457200" lvl="0" indent="-285750" algn="l" rtl="0">
              <a:spcBef>
                <a:spcPts val="0"/>
              </a:spcBef>
              <a:spcAft>
                <a:spcPts val="0"/>
              </a:spcAft>
              <a:buClr>
                <a:schemeClr val="accent5"/>
              </a:buClr>
              <a:buSzPct val="100000"/>
              <a:buAutoNum type="arabicPeriod"/>
            </a:pPr>
            <a:r>
              <a:rPr lang="en" sz="3600">
                <a:solidFill>
                  <a:schemeClr val="accent5"/>
                </a:solidFill>
              </a:rPr>
              <a:t>Maguire, Tim. “Understanding FDA Approval &amp; ‘Gas Station Drugs.’” </a:t>
            </a:r>
            <a:r>
              <a:rPr lang="en" sz="3600" i="1">
                <a:solidFill>
                  <a:schemeClr val="accent5"/>
                </a:solidFill>
              </a:rPr>
              <a:t>WakeUp Carolina</a:t>
            </a:r>
            <a:r>
              <a:rPr lang="en" sz="3600">
                <a:solidFill>
                  <a:schemeClr val="accent5"/>
                </a:solidFill>
              </a:rPr>
              <a:t>, 11 Jan. 2024, www.wakeupcarolina.org/navigating-safety-understanding-fda-approval-and-the-risks-of-gas-station-drugs/#:~:text=The%20lack%20of%20FDA%20oversight,deceptive%20marketing%20and%20false%20promises. </a:t>
            </a:r>
            <a:endParaRPr sz="3600">
              <a:solidFill>
                <a:schemeClr val="accent5"/>
              </a:solidFill>
            </a:endParaRPr>
          </a:p>
          <a:p>
            <a:pPr marL="457200" lvl="0" indent="-285750" algn="l" rtl="0">
              <a:spcBef>
                <a:spcPts val="0"/>
              </a:spcBef>
              <a:spcAft>
                <a:spcPts val="0"/>
              </a:spcAft>
              <a:buClr>
                <a:schemeClr val="accent5"/>
              </a:buClr>
              <a:buSzPct val="100000"/>
              <a:buAutoNum type="arabicPeriod"/>
            </a:pPr>
            <a:r>
              <a:rPr lang="en" sz="3600">
                <a:solidFill>
                  <a:schemeClr val="accent5"/>
                </a:solidFill>
              </a:rPr>
              <a:t>Center for Food Safety and Applied Nutrition. “Dietary Supplements.” </a:t>
            </a:r>
            <a:r>
              <a:rPr lang="en" sz="3600" i="1">
                <a:solidFill>
                  <a:schemeClr val="accent5"/>
                </a:solidFill>
              </a:rPr>
              <a:t>U.S. Food and Drug Administration</a:t>
            </a:r>
            <a:r>
              <a:rPr lang="en" sz="3600">
                <a:solidFill>
                  <a:schemeClr val="accent5"/>
                </a:solidFill>
              </a:rPr>
              <a:t>, FDA, 2024, www.fda.gov/food/dietary-supplements. </a:t>
            </a:r>
            <a:endParaRPr sz="3600">
              <a:solidFill>
                <a:schemeClr val="accent5"/>
              </a:solidFill>
            </a:endParaRPr>
          </a:p>
          <a:p>
            <a:pPr marL="457200" lvl="0" indent="-285750" algn="l" rtl="0">
              <a:spcBef>
                <a:spcPts val="0"/>
              </a:spcBef>
              <a:spcAft>
                <a:spcPts val="0"/>
              </a:spcAft>
              <a:buClr>
                <a:schemeClr val="accent5"/>
              </a:buClr>
              <a:buSzPct val="100000"/>
              <a:buAutoNum type="arabicPeriod"/>
            </a:pPr>
            <a:r>
              <a:rPr lang="en" sz="3600">
                <a:solidFill>
                  <a:schemeClr val="accent5"/>
                </a:solidFill>
              </a:rPr>
              <a:t>Edinoff, Amber N, et al. “Tianeptine, an Antidepressant with Opioid Agonist Effects: Pharmacology and Abuse Potential, a Narrative Review.” </a:t>
            </a:r>
            <a:r>
              <a:rPr lang="en" sz="3600" i="1">
                <a:solidFill>
                  <a:schemeClr val="accent5"/>
                </a:solidFill>
              </a:rPr>
              <a:t>Pain and Therapy</a:t>
            </a:r>
            <a:r>
              <a:rPr lang="en" sz="3600">
                <a:solidFill>
                  <a:schemeClr val="accent5"/>
                </a:solidFill>
              </a:rPr>
              <a:t>, U.S. National Library of Medicine, Oct. 2023, </a:t>
            </a:r>
            <a:r>
              <a:rPr lang="en" sz="3600">
                <a:solidFill>
                  <a:schemeClr val="hlink"/>
                </a:solidFill>
                <a:uFill>
                  <a:noFill/>
                </a:uFill>
                <a:hlinkClick r:id="rId3"/>
              </a:rPr>
              <a:t>www.ncbi.nlm.nih.gov/pmc/articles/PMC10444703/#:~:text=Opioid%20Receptor%20Interactions,6%2C%208%2C%2013%5D</a:t>
            </a:r>
            <a:endParaRPr sz="3600">
              <a:solidFill>
                <a:schemeClr val="accent5"/>
              </a:solidFill>
            </a:endParaRPr>
          </a:p>
          <a:p>
            <a:pPr marL="457200" lvl="0" indent="-285750" algn="l" rtl="0">
              <a:spcBef>
                <a:spcPts val="0"/>
              </a:spcBef>
              <a:spcAft>
                <a:spcPts val="0"/>
              </a:spcAft>
              <a:buClr>
                <a:schemeClr val="accent5"/>
              </a:buClr>
              <a:buSzPct val="100000"/>
              <a:buAutoNum type="arabicPeriod"/>
            </a:pPr>
            <a:r>
              <a:rPr lang="en" sz="3600">
                <a:solidFill>
                  <a:schemeClr val="accent5"/>
                </a:solidFill>
              </a:rPr>
              <a:t>“FDA and Kratom.” </a:t>
            </a:r>
            <a:r>
              <a:rPr lang="en" sz="3600" i="1">
                <a:solidFill>
                  <a:schemeClr val="accent5"/>
                </a:solidFill>
              </a:rPr>
              <a:t>U.S. Food and Drug Administration</a:t>
            </a:r>
            <a:r>
              <a:rPr lang="en" sz="3600">
                <a:solidFill>
                  <a:schemeClr val="accent5"/>
                </a:solidFill>
              </a:rPr>
              <a:t>, FDA, Feb. 2024, www.fda.gov/news-events/public-health-focus/fda-and-kratom. </a:t>
            </a:r>
            <a:endParaRPr sz="3600">
              <a:solidFill>
                <a:schemeClr val="accent5"/>
              </a:solidFill>
            </a:endParaRPr>
          </a:p>
          <a:p>
            <a:pPr marL="457200" lvl="0" indent="-285750" algn="l" rtl="0">
              <a:spcBef>
                <a:spcPts val="0"/>
              </a:spcBef>
              <a:spcAft>
                <a:spcPts val="0"/>
              </a:spcAft>
              <a:buClr>
                <a:schemeClr val="accent5"/>
              </a:buClr>
              <a:buSzPct val="100000"/>
              <a:buAutoNum type="arabicPeriod"/>
            </a:pPr>
            <a:r>
              <a:rPr lang="en" sz="3600">
                <a:solidFill>
                  <a:schemeClr val="accent5"/>
                </a:solidFill>
              </a:rPr>
              <a:t>Heflin, Jason. “Kratom Regulation: Federal Status and State Approaches.” </a:t>
            </a:r>
            <a:r>
              <a:rPr lang="en" sz="3600" i="1">
                <a:solidFill>
                  <a:schemeClr val="accent5"/>
                </a:solidFill>
              </a:rPr>
              <a:t>Kratom Regulation: Federal Status and State Approaches</a:t>
            </a:r>
            <a:r>
              <a:rPr lang="en" sz="3600">
                <a:solidFill>
                  <a:schemeClr val="accent5"/>
                </a:solidFill>
              </a:rPr>
              <a:t>, 18 Nov. 2023, crsreports.congress.gov/product/pdf/LSB/LSB11082. </a:t>
            </a:r>
            <a:endParaRPr sz="3600">
              <a:solidFill>
                <a:schemeClr val="accent5"/>
              </a:solidFill>
            </a:endParaRPr>
          </a:p>
          <a:p>
            <a:pPr marL="457200" lvl="0" indent="-285750" algn="l" rtl="0">
              <a:spcBef>
                <a:spcPts val="0"/>
              </a:spcBef>
              <a:spcAft>
                <a:spcPts val="0"/>
              </a:spcAft>
              <a:buClr>
                <a:schemeClr val="accent5"/>
              </a:buClr>
              <a:buSzPct val="100000"/>
              <a:buAutoNum type="arabicPeriod"/>
            </a:pPr>
            <a:r>
              <a:rPr lang="en" sz="3600">
                <a:solidFill>
                  <a:schemeClr val="accent5"/>
                </a:solidFill>
              </a:rPr>
              <a:t>Sreenivas, Shishira. “Delta-8 THC: What You Need to Know about This Cannabinoid.” Edited by Poonam Sachdev, </a:t>
            </a:r>
            <a:r>
              <a:rPr lang="en" sz="3600" i="1">
                <a:solidFill>
                  <a:schemeClr val="accent5"/>
                </a:solidFill>
              </a:rPr>
              <a:t>WebMD</a:t>
            </a:r>
            <a:r>
              <a:rPr lang="en" sz="3600">
                <a:solidFill>
                  <a:schemeClr val="accent5"/>
                </a:solidFill>
              </a:rPr>
              <a:t>, WebMD, Sept. 2023, www.webmd.com/mental-health/addiction/what-is-delta-8. </a:t>
            </a:r>
            <a:endParaRPr sz="3600">
              <a:solidFill>
                <a:schemeClr val="accent5"/>
              </a:solidFill>
            </a:endParaRPr>
          </a:p>
          <a:p>
            <a:pPr marL="457200" lvl="0" indent="-285750" algn="l" rtl="0">
              <a:spcBef>
                <a:spcPts val="0"/>
              </a:spcBef>
              <a:spcAft>
                <a:spcPts val="0"/>
              </a:spcAft>
              <a:buClr>
                <a:schemeClr val="accent5"/>
              </a:buClr>
              <a:buSzPct val="100000"/>
              <a:buAutoNum type="arabicPeriod"/>
            </a:pPr>
            <a:r>
              <a:rPr lang="en" sz="3600">
                <a:solidFill>
                  <a:schemeClr val="accent5"/>
                </a:solidFill>
              </a:rPr>
              <a:t>Gilbert, Brooke. “Member Blog: Where Is Delta-8 THC Legal and Where Is It Banned? CBD Oracle’s Map Has the Answers |.” </a:t>
            </a:r>
            <a:r>
              <a:rPr lang="en" sz="3600" i="1">
                <a:solidFill>
                  <a:schemeClr val="accent5"/>
                </a:solidFill>
              </a:rPr>
              <a:t>The National Cannabis Industry Association</a:t>
            </a:r>
            <a:r>
              <a:rPr lang="en" sz="3600">
                <a:solidFill>
                  <a:schemeClr val="accent5"/>
                </a:solidFill>
              </a:rPr>
              <a:t>, 2 Nov. 2023, thecannabisindustry.org/member-blog-where-is-delta-8-thc-legal-and-where-is-it-banned-cbd-oracles-map-has-the-answers/ </a:t>
            </a:r>
            <a:endParaRPr sz="3600">
              <a:solidFill>
                <a:schemeClr val="accent5"/>
              </a:solidFill>
            </a:endParaRPr>
          </a:p>
          <a:p>
            <a:pPr marL="457200" lvl="0" indent="-285750" algn="l" rtl="0">
              <a:spcBef>
                <a:spcPts val="0"/>
              </a:spcBef>
              <a:spcAft>
                <a:spcPts val="0"/>
              </a:spcAft>
              <a:buClr>
                <a:schemeClr val="accent5"/>
              </a:buClr>
              <a:buSzPct val="100000"/>
              <a:buAutoNum type="arabicPeriod"/>
            </a:pPr>
            <a:r>
              <a:rPr lang="en" sz="3600">
                <a:solidFill>
                  <a:schemeClr val="accent5"/>
                </a:solidFill>
              </a:rPr>
              <a:t>Cleveland Clinic.“What Are Poppers?” </a:t>
            </a:r>
            <a:r>
              <a:rPr lang="en" sz="3600" i="1">
                <a:solidFill>
                  <a:schemeClr val="accent5"/>
                </a:solidFill>
              </a:rPr>
              <a:t>Cleveland Clinic</a:t>
            </a:r>
            <a:r>
              <a:rPr lang="en" sz="3600">
                <a:solidFill>
                  <a:schemeClr val="accent5"/>
                </a:solidFill>
              </a:rPr>
              <a:t>, 3 Apr. 2024, </a:t>
            </a:r>
            <a:r>
              <a:rPr lang="en" sz="3600">
                <a:solidFill>
                  <a:schemeClr val="hlink"/>
                </a:solidFill>
                <a:uFill>
                  <a:noFill/>
                </a:uFill>
                <a:hlinkClick r:id="rId4"/>
              </a:rPr>
              <a:t>health.clevelandclinic.org/what-are-poppers-and-are-they-dangerous</a:t>
            </a:r>
            <a:endParaRPr sz="3600">
              <a:solidFill>
                <a:schemeClr val="accent5"/>
              </a:solidFill>
            </a:endParaRPr>
          </a:p>
          <a:p>
            <a:pPr marL="457200" lvl="0" indent="-285750" algn="l" rtl="0">
              <a:spcBef>
                <a:spcPts val="0"/>
              </a:spcBef>
              <a:spcAft>
                <a:spcPts val="0"/>
              </a:spcAft>
              <a:buClr>
                <a:schemeClr val="accent5"/>
              </a:buClr>
              <a:buSzPct val="100000"/>
              <a:buAutoNum type="arabicPeriod"/>
            </a:pPr>
            <a:r>
              <a:rPr lang="en" sz="3600">
                <a:solidFill>
                  <a:schemeClr val="accent5"/>
                </a:solidFill>
              </a:rPr>
              <a:t>Cleveland Clinic. “Whippets: What You Need To Know About These Drugs.” </a:t>
            </a:r>
            <a:r>
              <a:rPr lang="en" sz="3600" i="1">
                <a:solidFill>
                  <a:schemeClr val="accent5"/>
                </a:solidFill>
              </a:rPr>
              <a:t>Cleveland Clinic</a:t>
            </a:r>
            <a:r>
              <a:rPr lang="en" sz="3600">
                <a:solidFill>
                  <a:schemeClr val="accent5"/>
                </a:solidFill>
              </a:rPr>
              <a:t>, 2 Apr. 2024, health.clevelandclinic.org/what-are-whippets. </a:t>
            </a:r>
            <a:endParaRPr sz="3600">
              <a:solidFill>
                <a:schemeClr val="accent5"/>
              </a:solidFill>
            </a:endParaRPr>
          </a:p>
          <a:p>
            <a:pPr marL="457200" lvl="0" indent="-285750" algn="l" rtl="0">
              <a:spcBef>
                <a:spcPts val="0"/>
              </a:spcBef>
              <a:spcAft>
                <a:spcPts val="0"/>
              </a:spcAft>
              <a:buClr>
                <a:schemeClr val="accent5"/>
              </a:buClr>
              <a:buSzPct val="100000"/>
              <a:buAutoNum type="arabicPeriod"/>
            </a:pPr>
            <a:r>
              <a:rPr lang="en" sz="3600">
                <a:solidFill>
                  <a:schemeClr val="accent5"/>
                </a:solidFill>
              </a:rPr>
              <a:t>Department of Justice/Drug Enforcement Administration. “Drug Fact Sheet: GHB.” </a:t>
            </a:r>
            <a:r>
              <a:rPr lang="en" sz="3600" i="1">
                <a:solidFill>
                  <a:schemeClr val="accent5"/>
                </a:solidFill>
              </a:rPr>
              <a:t>Drug Fact Sheet: GHB</a:t>
            </a:r>
            <a:r>
              <a:rPr lang="en" sz="3600">
                <a:solidFill>
                  <a:schemeClr val="accent5"/>
                </a:solidFill>
              </a:rPr>
              <a:t>, 2020, www.dea.gov/sites/default/files/2020-06/GHB-2020_0.pdf. </a:t>
            </a:r>
            <a:endParaRPr sz="3600"/>
          </a:p>
          <a:p>
            <a:pPr marL="0" lvl="0" indent="0" algn="l" rtl="0">
              <a:spcBef>
                <a:spcPts val="1200"/>
              </a:spcBef>
              <a:spcAft>
                <a:spcPts val="0"/>
              </a:spcAft>
              <a:buNone/>
            </a:pPr>
            <a:endParaRPr/>
          </a:p>
          <a:p>
            <a:pPr marL="0" lvl="0" indent="0" algn="l" rtl="0">
              <a:spcBef>
                <a:spcPts val="1200"/>
              </a:spcBef>
              <a:spcAft>
                <a:spcPts val="1200"/>
              </a:spcAft>
              <a:buNone/>
            </a:pPr>
            <a:endParaRPr/>
          </a:p>
        </p:txBody>
      </p:sp>
      <p:sp>
        <p:nvSpPr>
          <p:cNvPr id="323" name="Google Shape;323;p47"/>
          <p:cNvSpPr txBox="1"/>
          <p:nvPr/>
        </p:nvSpPr>
        <p:spPr>
          <a:xfrm>
            <a:off x="5208000" y="4820400"/>
            <a:ext cx="39360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latin typeface="Roboto"/>
                <a:ea typeface="Roboto"/>
                <a:cs typeface="Roboto"/>
                <a:sym typeface="Roboto"/>
              </a:rPr>
              <a:t>Hannah Vitali, PharmD Candidate &amp; Raquel Lockridge, PharmD Candidate</a:t>
            </a:r>
            <a:endParaRPr sz="5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Gas-Rx</a:t>
            </a:r>
            <a:r>
              <a:rPr lang="en" baseline="30000"/>
              <a:t>2,5</a:t>
            </a:r>
            <a:endParaRPr/>
          </a:p>
        </p:txBody>
      </p:sp>
      <p:sp>
        <p:nvSpPr>
          <p:cNvPr id="84" name="Google Shape;84;p16"/>
          <p:cNvSpPr txBox="1">
            <a:spLocks noGrp="1"/>
          </p:cNvSpPr>
          <p:nvPr>
            <p:ph type="body" idx="1"/>
          </p:nvPr>
        </p:nvSpPr>
        <p:spPr>
          <a:xfrm>
            <a:off x="191800" y="1247875"/>
            <a:ext cx="4932600" cy="30789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Char char="●"/>
            </a:pPr>
            <a:r>
              <a:rPr lang="en" sz="1500"/>
              <a:t>The term “gas station drugs” refers to a wide range of substances typically available for purchase from gas stations, corner stores, bodegas, mini marts, smoke shops, and the Internet</a:t>
            </a:r>
            <a:endParaRPr sz="1500"/>
          </a:p>
          <a:p>
            <a:pPr marL="457200" lvl="0" indent="-323850" algn="l" rtl="0">
              <a:spcBef>
                <a:spcPts val="0"/>
              </a:spcBef>
              <a:spcAft>
                <a:spcPts val="0"/>
              </a:spcAft>
              <a:buSzPts val="1500"/>
              <a:buChar char="●"/>
            </a:pPr>
            <a:r>
              <a:rPr lang="en" sz="1500"/>
              <a:t>These substances may be produced commercially by drug manufacturers or in clandestine laboratories to mimic the effects of more well-known illicit/controlled substances such as marijuana, cocaine, opioids, etc.</a:t>
            </a:r>
            <a:endParaRPr sz="1500"/>
          </a:p>
          <a:p>
            <a:pPr marL="457200" lvl="0" indent="-323850" algn="l" rtl="0">
              <a:spcBef>
                <a:spcPts val="0"/>
              </a:spcBef>
              <a:spcAft>
                <a:spcPts val="0"/>
              </a:spcAft>
              <a:buSzPts val="1500"/>
              <a:buChar char="●"/>
            </a:pPr>
            <a:r>
              <a:rPr lang="en" sz="1500"/>
              <a:t>The loopholes they use are usually sold by include being labeled as “dietary supplements”, “nutritional supplements” or “not for human consumption”</a:t>
            </a:r>
            <a:endParaRPr sz="1500"/>
          </a:p>
        </p:txBody>
      </p:sp>
      <p:pic>
        <p:nvPicPr>
          <p:cNvPr id="85" name="Google Shape;85;p16"/>
          <p:cNvPicPr preferRelativeResize="0"/>
          <p:nvPr/>
        </p:nvPicPr>
        <p:blipFill>
          <a:blip r:embed="rId3">
            <a:alphaModFix/>
          </a:blip>
          <a:stretch>
            <a:fillRect/>
          </a:stretch>
        </p:blipFill>
        <p:spPr>
          <a:xfrm>
            <a:off x="5237425" y="1974800"/>
            <a:ext cx="3518675" cy="1979800"/>
          </a:xfrm>
          <a:prstGeom prst="rect">
            <a:avLst/>
          </a:prstGeom>
          <a:noFill/>
          <a:ln>
            <a:noFill/>
          </a:ln>
        </p:spPr>
      </p:pic>
      <p:sp>
        <p:nvSpPr>
          <p:cNvPr id="86" name="Google Shape;86;p16"/>
          <p:cNvSpPr txBox="1"/>
          <p:nvPr/>
        </p:nvSpPr>
        <p:spPr>
          <a:xfrm>
            <a:off x="5208000" y="4820400"/>
            <a:ext cx="39360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latin typeface="Roboto"/>
                <a:ea typeface="Roboto"/>
                <a:cs typeface="Roboto"/>
                <a:sym typeface="Roboto"/>
              </a:rPr>
              <a:t>Hannah Vitali, PharmD Candidate &amp; Raquel Lockridge, PharmD Candidate</a:t>
            </a:r>
            <a:endParaRPr sz="5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Regulation</a:t>
            </a:r>
            <a:r>
              <a:rPr lang="en" baseline="30000"/>
              <a:t>3</a:t>
            </a:r>
            <a:endParaRPr/>
          </a:p>
        </p:txBody>
      </p:sp>
      <p:sp>
        <p:nvSpPr>
          <p:cNvPr id="92" name="Google Shape;92;p17"/>
          <p:cNvSpPr txBox="1">
            <a:spLocks noGrp="1"/>
          </p:cNvSpPr>
          <p:nvPr>
            <p:ph type="body" idx="1"/>
          </p:nvPr>
        </p:nvSpPr>
        <p:spPr>
          <a:xfrm>
            <a:off x="4097075" y="1241525"/>
            <a:ext cx="4798500" cy="3208800"/>
          </a:xfrm>
          <a:prstGeom prst="rect">
            <a:avLst/>
          </a:prstGeom>
        </p:spPr>
        <p:txBody>
          <a:bodyPr spcFirstLastPara="1" wrap="square" lIns="91425" tIns="91425" rIns="91425" bIns="91425" anchor="t" anchorCtr="0">
            <a:noAutofit/>
          </a:bodyPr>
          <a:lstStyle/>
          <a:p>
            <a:pPr marL="457200" lvl="0" indent="-327025" algn="l" rtl="0">
              <a:spcBef>
                <a:spcPts val="0"/>
              </a:spcBef>
              <a:spcAft>
                <a:spcPts val="0"/>
              </a:spcAft>
              <a:buSzPts val="1550"/>
              <a:buChar char="●"/>
            </a:pPr>
            <a:r>
              <a:rPr lang="en" sz="1550"/>
              <a:t>Gas stations have no regulatory process for approval of drugs</a:t>
            </a:r>
            <a:endParaRPr sz="1550"/>
          </a:p>
          <a:p>
            <a:pPr marL="457200" lvl="0" indent="-327025" algn="l" rtl="0">
              <a:spcBef>
                <a:spcPts val="0"/>
              </a:spcBef>
              <a:spcAft>
                <a:spcPts val="0"/>
              </a:spcAft>
              <a:buSzPts val="1550"/>
              <a:buChar char="●"/>
            </a:pPr>
            <a:r>
              <a:rPr lang="en" sz="1550"/>
              <a:t>If the drug is marketed as a dietary supplement it should meet the Dietary Supplement Health and Education Act (DHSEA) requirements </a:t>
            </a:r>
            <a:endParaRPr sz="1550"/>
          </a:p>
          <a:p>
            <a:pPr marL="457200" lvl="0" indent="-327025" algn="l" rtl="0">
              <a:spcBef>
                <a:spcPts val="0"/>
              </a:spcBef>
              <a:spcAft>
                <a:spcPts val="0"/>
              </a:spcAft>
              <a:buSzPts val="1550"/>
              <a:buChar char="●"/>
            </a:pPr>
            <a:r>
              <a:rPr lang="en" sz="1550"/>
              <a:t>Raises concerns due to unknown composition of substances,  misleading claims, and hidden risks such as adverse interactions </a:t>
            </a:r>
            <a:endParaRPr sz="1550"/>
          </a:p>
          <a:p>
            <a:pPr marL="457200" lvl="0" indent="-327025" algn="l" rtl="0">
              <a:spcBef>
                <a:spcPts val="0"/>
              </a:spcBef>
              <a:spcAft>
                <a:spcPts val="0"/>
              </a:spcAft>
              <a:buSzPts val="1550"/>
              <a:buChar char="●"/>
            </a:pPr>
            <a:r>
              <a:rPr lang="en" sz="1550"/>
              <a:t>The lack of FDA oversight means there is no guarantee of the purity, potency, or safety of these products</a:t>
            </a:r>
            <a:endParaRPr sz="1550"/>
          </a:p>
        </p:txBody>
      </p:sp>
      <p:pic>
        <p:nvPicPr>
          <p:cNvPr id="93" name="Google Shape;93;p17"/>
          <p:cNvPicPr preferRelativeResize="0"/>
          <p:nvPr/>
        </p:nvPicPr>
        <p:blipFill>
          <a:blip r:embed="rId3">
            <a:alphaModFix/>
          </a:blip>
          <a:stretch>
            <a:fillRect/>
          </a:stretch>
        </p:blipFill>
        <p:spPr>
          <a:xfrm>
            <a:off x="345850" y="1347950"/>
            <a:ext cx="3458574" cy="3208925"/>
          </a:xfrm>
          <a:prstGeom prst="rect">
            <a:avLst/>
          </a:prstGeom>
          <a:noFill/>
          <a:ln>
            <a:noFill/>
          </a:ln>
        </p:spPr>
      </p:pic>
      <p:sp>
        <p:nvSpPr>
          <p:cNvPr id="94" name="Google Shape;94;p17"/>
          <p:cNvSpPr txBox="1"/>
          <p:nvPr/>
        </p:nvSpPr>
        <p:spPr>
          <a:xfrm>
            <a:off x="5208000" y="4820400"/>
            <a:ext cx="39360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latin typeface="Roboto"/>
                <a:ea typeface="Roboto"/>
                <a:cs typeface="Roboto"/>
                <a:sym typeface="Roboto"/>
              </a:rPr>
              <a:t>Hannah Vitali, PharmD Candidate &amp; Raquel Lockridge, PharmD Candidate</a:t>
            </a:r>
            <a:endParaRPr sz="5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Dietary Supplement Criteria</a:t>
            </a:r>
            <a:r>
              <a:rPr lang="en" baseline="30000"/>
              <a:t>4</a:t>
            </a:r>
            <a:endParaRPr/>
          </a:p>
        </p:txBody>
      </p:sp>
      <p:sp>
        <p:nvSpPr>
          <p:cNvPr id="100" name="Google Shape;100;p18"/>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lnSpcReduction="10000"/>
          </a:bodyPr>
          <a:lstStyle/>
          <a:p>
            <a:pPr marL="457200" lvl="0" indent="-334327" algn="l" rtl="0">
              <a:spcBef>
                <a:spcPts val="0"/>
              </a:spcBef>
              <a:spcAft>
                <a:spcPts val="0"/>
              </a:spcAft>
              <a:buSzPct val="100000"/>
              <a:buChar char="●"/>
            </a:pPr>
            <a:r>
              <a:rPr lang="en"/>
              <a:t>Dietary Supplement is a general umbrella term that includes herbals, vitamins, minerals and many substances that are not plant derived but exist in nature.</a:t>
            </a:r>
            <a:endParaRPr/>
          </a:p>
          <a:p>
            <a:pPr marL="457200" lvl="0" indent="-334327" algn="l" rtl="0">
              <a:spcBef>
                <a:spcPts val="0"/>
              </a:spcBef>
              <a:spcAft>
                <a:spcPts val="0"/>
              </a:spcAft>
              <a:buSzPct val="100000"/>
              <a:buChar char="●"/>
            </a:pPr>
            <a:r>
              <a:rPr lang="en"/>
              <a:t>FDA loosely regulates dietary supplements, but does not evaluate safety and effectiveness</a:t>
            </a:r>
            <a:endParaRPr/>
          </a:p>
          <a:p>
            <a:pPr marL="457200" lvl="0" indent="-334327" algn="l" rtl="0">
              <a:spcBef>
                <a:spcPts val="0"/>
              </a:spcBef>
              <a:spcAft>
                <a:spcPts val="0"/>
              </a:spcAft>
              <a:buSzPct val="100000"/>
              <a:buChar char="●"/>
            </a:pPr>
            <a:r>
              <a:rPr lang="en"/>
              <a:t>Dietary supplements are regulated by DSHEA of 1994</a:t>
            </a:r>
            <a:endParaRPr/>
          </a:p>
          <a:p>
            <a:pPr marL="457200" lvl="0" indent="-334327" algn="l" rtl="0">
              <a:spcBef>
                <a:spcPts val="0"/>
              </a:spcBef>
              <a:spcAft>
                <a:spcPts val="0"/>
              </a:spcAft>
              <a:buSzPct val="100000"/>
              <a:buChar char="●"/>
            </a:pPr>
            <a:r>
              <a:rPr lang="en"/>
              <a:t>DSHEA requires the manufacturer to ensure that their products are safe before they are marketed </a:t>
            </a:r>
            <a:endParaRPr/>
          </a:p>
          <a:p>
            <a:pPr marL="457200" lvl="0" indent="-334327" algn="l" rtl="0">
              <a:spcBef>
                <a:spcPts val="0"/>
              </a:spcBef>
              <a:spcAft>
                <a:spcPts val="0"/>
              </a:spcAft>
              <a:buSzPct val="100000"/>
              <a:buChar char="●"/>
            </a:pPr>
            <a:r>
              <a:rPr lang="en"/>
              <a:t>Once marketed the FDA must show it is “unsafe” before it can restrict or remove it from the market </a:t>
            </a:r>
            <a:endParaRPr/>
          </a:p>
          <a:p>
            <a:pPr marL="457200" lvl="0" indent="0" algn="l" rtl="0">
              <a:spcBef>
                <a:spcPts val="1200"/>
              </a:spcBef>
              <a:spcAft>
                <a:spcPts val="1200"/>
              </a:spcAft>
              <a:buNone/>
            </a:pPr>
            <a:endParaRPr/>
          </a:p>
        </p:txBody>
      </p:sp>
      <p:sp>
        <p:nvSpPr>
          <p:cNvPr id="101" name="Google Shape;101;p18"/>
          <p:cNvSpPr txBox="1"/>
          <p:nvPr/>
        </p:nvSpPr>
        <p:spPr>
          <a:xfrm>
            <a:off x="5208000" y="4820400"/>
            <a:ext cx="39360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latin typeface="Roboto"/>
                <a:ea typeface="Roboto"/>
                <a:cs typeface="Roboto"/>
                <a:sym typeface="Roboto"/>
              </a:rPr>
              <a:t>Hannah Vitali, PharmD Candidate &amp; Raquel Lockridge, PharmD Candidate</a:t>
            </a:r>
            <a:endParaRPr sz="5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p:nvPr/>
        </p:nvSpPr>
        <p:spPr>
          <a:xfrm>
            <a:off x="2598006" y="1088012"/>
            <a:ext cx="3948000" cy="3948000"/>
          </a:xfrm>
          <a:prstGeom prst="ellipse">
            <a:avLst/>
          </a:prstGeom>
          <a:solidFill>
            <a:srgbClr val="65F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 name="Google Shape;107;p19"/>
          <p:cNvGrpSpPr/>
          <p:nvPr/>
        </p:nvGrpSpPr>
        <p:grpSpPr>
          <a:xfrm>
            <a:off x="3563811" y="961953"/>
            <a:ext cx="2166000" cy="2166000"/>
            <a:chOff x="3619861" y="407378"/>
            <a:chExt cx="2166000" cy="2166000"/>
          </a:xfrm>
        </p:grpSpPr>
        <p:sp>
          <p:nvSpPr>
            <p:cNvPr id="108" name="Google Shape;108;p19"/>
            <p:cNvSpPr/>
            <p:nvPr/>
          </p:nvSpPr>
          <p:spPr>
            <a:xfrm>
              <a:off x="3619861" y="407378"/>
              <a:ext cx="2166000" cy="2166000"/>
            </a:xfrm>
            <a:prstGeom prst="ellipse">
              <a:avLst/>
            </a:prstGeom>
            <a:solidFill>
              <a:srgbClr val="0C8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9"/>
            <p:cNvSpPr txBox="1"/>
            <p:nvPr/>
          </p:nvSpPr>
          <p:spPr>
            <a:xfrm>
              <a:off x="3715600" y="867525"/>
              <a:ext cx="1824900" cy="661500"/>
            </a:xfrm>
            <a:prstGeom prst="rect">
              <a:avLst/>
            </a:prstGeom>
            <a:noFill/>
            <a:ln>
              <a:noFill/>
            </a:ln>
          </p:spPr>
          <p:txBody>
            <a:bodyPr spcFirstLastPara="1" wrap="square" lIns="91425" tIns="91425" rIns="91425" bIns="91425" anchor="ctr" anchorCtr="0">
              <a:noAutofit/>
            </a:bodyPr>
            <a:lstStyle/>
            <a:p>
              <a:pPr marL="0" lvl="0" indent="0" algn="ctr" rtl="0">
                <a:lnSpc>
                  <a:spcPct val="105000"/>
                </a:lnSpc>
                <a:spcBef>
                  <a:spcPts val="0"/>
                </a:spcBef>
                <a:spcAft>
                  <a:spcPts val="1200"/>
                </a:spcAft>
                <a:buNone/>
              </a:pPr>
              <a:r>
                <a:rPr lang="en" sz="1500">
                  <a:solidFill>
                    <a:schemeClr val="dk1"/>
                  </a:solidFill>
                  <a:latin typeface="Roboto Slab"/>
                  <a:ea typeface="Roboto Slab"/>
                  <a:cs typeface="Roboto Slab"/>
                  <a:sym typeface="Roboto Slab"/>
                </a:rPr>
                <a:t>Tianeptine</a:t>
              </a:r>
              <a:endParaRPr sz="1300">
                <a:solidFill>
                  <a:srgbClr val="FFFFFF"/>
                </a:solidFill>
                <a:latin typeface="Roboto"/>
                <a:ea typeface="Roboto"/>
                <a:cs typeface="Roboto"/>
                <a:sym typeface="Roboto"/>
              </a:endParaRPr>
            </a:p>
          </p:txBody>
        </p:sp>
      </p:grpSp>
      <p:grpSp>
        <p:nvGrpSpPr>
          <p:cNvPr id="110" name="Google Shape;110;p19"/>
          <p:cNvGrpSpPr/>
          <p:nvPr/>
        </p:nvGrpSpPr>
        <p:grpSpPr>
          <a:xfrm>
            <a:off x="4659686" y="1739218"/>
            <a:ext cx="2166000" cy="2166000"/>
            <a:chOff x="4648111" y="1143043"/>
            <a:chExt cx="2166000" cy="2166000"/>
          </a:xfrm>
        </p:grpSpPr>
        <p:sp>
          <p:nvSpPr>
            <p:cNvPr id="111" name="Google Shape;111;p19"/>
            <p:cNvSpPr/>
            <p:nvPr/>
          </p:nvSpPr>
          <p:spPr>
            <a:xfrm>
              <a:off x="4648111" y="1143043"/>
              <a:ext cx="2166000" cy="2166000"/>
            </a:xfrm>
            <a:prstGeom prst="ellipse">
              <a:avLst/>
            </a:prstGeom>
            <a:solidFill>
              <a:srgbClr val="0E9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9"/>
            <p:cNvSpPr txBox="1"/>
            <p:nvPr/>
          </p:nvSpPr>
          <p:spPr>
            <a:xfrm>
              <a:off x="5305881" y="1644815"/>
              <a:ext cx="1328400" cy="661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rgbClr val="FFFFFF"/>
                  </a:solidFill>
                  <a:latin typeface="Roboto"/>
                  <a:ea typeface="Roboto"/>
                  <a:cs typeface="Roboto"/>
                  <a:sym typeface="Roboto"/>
                </a:rPr>
                <a:t>Kratom </a:t>
              </a:r>
              <a:endParaRPr sz="1500">
                <a:solidFill>
                  <a:srgbClr val="FFFFFF"/>
                </a:solidFill>
                <a:latin typeface="Roboto"/>
                <a:ea typeface="Roboto"/>
                <a:cs typeface="Roboto"/>
                <a:sym typeface="Roboto"/>
              </a:endParaRPr>
            </a:p>
          </p:txBody>
        </p:sp>
      </p:grpSp>
      <p:grpSp>
        <p:nvGrpSpPr>
          <p:cNvPr id="113" name="Google Shape;113;p19"/>
          <p:cNvGrpSpPr/>
          <p:nvPr/>
        </p:nvGrpSpPr>
        <p:grpSpPr>
          <a:xfrm>
            <a:off x="4235262" y="2869989"/>
            <a:ext cx="2166000" cy="2166000"/>
            <a:chOff x="4238812" y="2357689"/>
            <a:chExt cx="2166000" cy="2166000"/>
          </a:xfrm>
        </p:grpSpPr>
        <p:sp>
          <p:nvSpPr>
            <p:cNvPr id="114" name="Google Shape;114;p19"/>
            <p:cNvSpPr/>
            <p:nvPr/>
          </p:nvSpPr>
          <p:spPr>
            <a:xfrm>
              <a:off x="4238812" y="2357689"/>
              <a:ext cx="2166000" cy="2166000"/>
            </a:xfrm>
            <a:prstGeom prst="ellipse">
              <a:avLst/>
            </a:prstGeom>
            <a:solidFill>
              <a:srgbClr val="085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9"/>
            <p:cNvSpPr txBox="1"/>
            <p:nvPr/>
          </p:nvSpPr>
          <p:spPr>
            <a:xfrm>
              <a:off x="4767541" y="3109962"/>
              <a:ext cx="1328400" cy="661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rgbClr val="FFFFFF"/>
                  </a:solidFill>
                  <a:latin typeface="Roboto"/>
                  <a:ea typeface="Roboto"/>
                  <a:cs typeface="Roboto"/>
                  <a:sym typeface="Roboto"/>
                </a:rPr>
                <a:t>Delta 8</a:t>
              </a:r>
              <a:endParaRPr sz="1500">
                <a:solidFill>
                  <a:srgbClr val="FFFFFF"/>
                </a:solidFill>
                <a:latin typeface="Roboto"/>
                <a:ea typeface="Roboto"/>
                <a:cs typeface="Roboto"/>
                <a:sym typeface="Roboto"/>
              </a:endParaRPr>
            </a:p>
          </p:txBody>
        </p:sp>
      </p:grpSp>
      <p:grpSp>
        <p:nvGrpSpPr>
          <p:cNvPr id="116" name="Google Shape;116;p19"/>
          <p:cNvGrpSpPr/>
          <p:nvPr/>
        </p:nvGrpSpPr>
        <p:grpSpPr>
          <a:xfrm>
            <a:off x="2598001" y="2743940"/>
            <a:ext cx="2166000" cy="2166000"/>
            <a:chOff x="2983201" y="2357790"/>
            <a:chExt cx="2166000" cy="2166000"/>
          </a:xfrm>
        </p:grpSpPr>
        <p:sp>
          <p:nvSpPr>
            <p:cNvPr id="117" name="Google Shape;117;p19"/>
            <p:cNvSpPr/>
            <p:nvPr/>
          </p:nvSpPr>
          <p:spPr>
            <a:xfrm>
              <a:off x="2983201" y="2357790"/>
              <a:ext cx="2166000" cy="2166000"/>
            </a:xfrm>
            <a:prstGeom prst="ellipse">
              <a:avLst/>
            </a:prstGeom>
            <a:solidFill>
              <a:srgbClr val="0B71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9"/>
            <p:cNvSpPr txBox="1"/>
            <p:nvPr/>
          </p:nvSpPr>
          <p:spPr>
            <a:xfrm>
              <a:off x="3292056" y="3519087"/>
              <a:ext cx="1328400" cy="661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rgbClr val="FFFFFF"/>
                  </a:solidFill>
                  <a:latin typeface="Roboto"/>
                  <a:ea typeface="Roboto"/>
                  <a:cs typeface="Roboto"/>
                  <a:sym typeface="Roboto"/>
                </a:rPr>
                <a:t>Poppers </a:t>
              </a:r>
              <a:endParaRPr sz="1500">
                <a:solidFill>
                  <a:srgbClr val="FFFFFF"/>
                </a:solidFill>
                <a:latin typeface="Roboto"/>
                <a:ea typeface="Roboto"/>
                <a:cs typeface="Roboto"/>
                <a:sym typeface="Roboto"/>
              </a:endParaRPr>
            </a:p>
          </p:txBody>
        </p:sp>
      </p:grpSp>
      <p:grpSp>
        <p:nvGrpSpPr>
          <p:cNvPr id="119" name="Google Shape;119;p19"/>
          <p:cNvGrpSpPr/>
          <p:nvPr/>
        </p:nvGrpSpPr>
        <p:grpSpPr>
          <a:xfrm>
            <a:off x="2335978" y="1739237"/>
            <a:ext cx="2166000" cy="2166000"/>
            <a:chOff x="2521703" y="1794237"/>
            <a:chExt cx="2166000" cy="2166000"/>
          </a:xfrm>
        </p:grpSpPr>
        <p:sp>
          <p:nvSpPr>
            <p:cNvPr id="120" name="Google Shape;120;p19"/>
            <p:cNvSpPr/>
            <p:nvPr/>
          </p:nvSpPr>
          <p:spPr>
            <a:xfrm>
              <a:off x="2521703" y="1794237"/>
              <a:ext cx="2166000" cy="2166000"/>
            </a:xfrm>
            <a:prstGeom prst="ellipse">
              <a:avLst/>
            </a:prstGeom>
            <a:solidFill>
              <a:srgbClr val="0B7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9"/>
            <p:cNvSpPr txBox="1"/>
            <p:nvPr/>
          </p:nvSpPr>
          <p:spPr>
            <a:xfrm>
              <a:off x="2783731" y="2546487"/>
              <a:ext cx="1328400" cy="661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rgbClr val="FFFFFF"/>
                  </a:solidFill>
                  <a:latin typeface="Roboto"/>
                  <a:ea typeface="Roboto"/>
                  <a:cs typeface="Roboto"/>
                  <a:sym typeface="Roboto"/>
                </a:rPr>
                <a:t>Whippets</a:t>
              </a:r>
              <a:endParaRPr sz="1500">
                <a:solidFill>
                  <a:srgbClr val="FFFFFF"/>
                </a:solidFill>
                <a:latin typeface="Roboto"/>
                <a:ea typeface="Roboto"/>
                <a:cs typeface="Roboto"/>
                <a:sym typeface="Roboto"/>
              </a:endParaRPr>
            </a:p>
          </p:txBody>
        </p:sp>
      </p:grpSp>
      <p:sp>
        <p:nvSpPr>
          <p:cNvPr id="122" name="Google Shape;122;p19"/>
          <p:cNvSpPr/>
          <p:nvPr/>
        </p:nvSpPr>
        <p:spPr>
          <a:xfrm>
            <a:off x="3959092" y="2209321"/>
            <a:ext cx="1225800" cy="1225800"/>
          </a:xfrm>
          <a:prstGeom prst="ellipse">
            <a:avLst/>
          </a:prstGeom>
          <a:solidFill>
            <a:srgbClr val="65F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9"/>
          <p:cNvSpPr txBox="1"/>
          <p:nvPr/>
        </p:nvSpPr>
        <p:spPr>
          <a:xfrm>
            <a:off x="4310050" y="2656100"/>
            <a:ext cx="673500" cy="21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chemeClr val="dk1"/>
                </a:solidFill>
                <a:latin typeface="Roboto"/>
                <a:ea typeface="Roboto"/>
                <a:cs typeface="Roboto"/>
                <a:sym typeface="Roboto"/>
              </a:rPr>
              <a:t>GHB</a:t>
            </a:r>
            <a:endParaRPr sz="1500">
              <a:solidFill>
                <a:schemeClr val="dk1"/>
              </a:solidFill>
              <a:latin typeface="Roboto"/>
              <a:ea typeface="Roboto"/>
              <a:cs typeface="Roboto"/>
              <a:sym typeface="Roboto"/>
            </a:endParaRPr>
          </a:p>
        </p:txBody>
      </p:sp>
      <p:sp>
        <p:nvSpPr>
          <p:cNvPr id="124" name="Google Shape;124;p19"/>
          <p:cNvSpPr txBox="1">
            <a:spLocks noGrp="1"/>
          </p:cNvSpPr>
          <p:nvPr>
            <p:ph type="title"/>
          </p:nvPr>
        </p:nvSpPr>
        <p:spPr>
          <a:xfrm>
            <a:off x="387900" y="275850"/>
            <a:ext cx="5201100" cy="6861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sz="3333"/>
              <a:t>Commonly Found Drugs</a:t>
            </a:r>
            <a:endParaRPr sz="3333"/>
          </a:p>
        </p:txBody>
      </p:sp>
      <p:sp>
        <p:nvSpPr>
          <p:cNvPr id="125" name="Google Shape;125;p19"/>
          <p:cNvSpPr txBox="1"/>
          <p:nvPr/>
        </p:nvSpPr>
        <p:spPr>
          <a:xfrm>
            <a:off x="5208000" y="4820400"/>
            <a:ext cx="39360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latin typeface="Roboto"/>
                <a:ea typeface="Roboto"/>
                <a:cs typeface="Roboto"/>
                <a:sym typeface="Roboto"/>
              </a:rPr>
              <a:t>Hannah Vitali, PharmD Candidate &amp; Raquel Lockridge, PharmD Candidate</a:t>
            </a:r>
            <a:endParaRPr sz="5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0"/>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3700">
                <a:solidFill>
                  <a:schemeClr val="accent5"/>
                </a:solidFill>
              </a:rPr>
              <a:t>Tianeptine</a:t>
            </a:r>
            <a:endParaRPr sz="4700">
              <a:solidFill>
                <a:schemeClr val="accent5"/>
              </a:solidFill>
            </a:endParaRPr>
          </a:p>
        </p:txBody>
      </p:sp>
      <p:sp>
        <p:nvSpPr>
          <p:cNvPr id="131" name="Google Shape;131;p20"/>
          <p:cNvSpPr txBox="1"/>
          <p:nvPr/>
        </p:nvSpPr>
        <p:spPr>
          <a:xfrm>
            <a:off x="5208000" y="4820400"/>
            <a:ext cx="39360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latin typeface="Roboto"/>
                <a:ea typeface="Roboto"/>
                <a:cs typeface="Roboto"/>
                <a:sym typeface="Roboto"/>
              </a:rPr>
              <a:t>Hannah Vitali, PharmD Candidate &amp; Raquel Lockridge, PharmD Candidate</a:t>
            </a:r>
            <a:endParaRPr sz="5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Tianeptine Background</a:t>
            </a:r>
            <a:r>
              <a:rPr lang="en" baseline="30000"/>
              <a:t>5</a:t>
            </a:r>
            <a:endParaRPr/>
          </a:p>
        </p:txBody>
      </p:sp>
      <p:sp>
        <p:nvSpPr>
          <p:cNvPr id="137" name="Google Shape;137;p21"/>
          <p:cNvSpPr txBox="1">
            <a:spLocks noGrp="1"/>
          </p:cNvSpPr>
          <p:nvPr>
            <p:ph type="body" idx="1"/>
          </p:nvPr>
        </p:nvSpPr>
        <p:spPr>
          <a:xfrm>
            <a:off x="3733875" y="1144125"/>
            <a:ext cx="5022000" cy="34851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Tianeptine is Schedule II antidepressant agent</a:t>
            </a:r>
            <a:endParaRPr sz="1600"/>
          </a:p>
          <a:p>
            <a:pPr marL="914400" lvl="1" indent="-330200" algn="l" rtl="0">
              <a:spcBef>
                <a:spcPts val="0"/>
              </a:spcBef>
              <a:spcAft>
                <a:spcPts val="0"/>
              </a:spcAft>
              <a:buSzPts val="1600"/>
              <a:buChar char="○"/>
            </a:pPr>
            <a:r>
              <a:rPr lang="en" sz="1600"/>
              <a:t>Schedule II: High potential for abuse with potential to cause severe psychological or physical dependence</a:t>
            </a:r>
            <a:endParaRPr sz="1600"/>
          </a:p>
          <a:p>
            <a:pPr marL="457200" lvl="0" indent="-330200" algn="l" rtl="0">
              <a:spcBef>
                <a:spcPts val="0"/>
              </a:spcBef>
              <a:spcAft>
                <a:spcPts val="0"/>
              </a:spcAft>
              <a:buSzPts val="1600"/>
              <a:buChar char="●"/>
            </a:pPr>
            <a:r>
              <a:rPr lang="en" sz="1600"/>
              <a:t>Also known as “Gas station Heroin,” “ZaZa Red,” “Neptune’s Fix” </a:t>
            </a:r>
            <a:endParaRPr sz="1600"/>
          </a:p>
          <a:p>
            <a:pPr marL="457200" lvl="0" indent="-330200" algn="l" rtl="0">
              <a:spcBef>
                <a:spcPts val="0"/>
              </a:spcBef>
              <a:spcAft>
                <a:spcPts val="0"/>
              </a:spcAft>
              <a:buSzPts val="1600"/>
              <a:buChar char="●"/>
            </a:pPr>
            <a:r>
              <a:rPr lang="en" sz="1600"/>
              <a:t>Increases serotonin uptake in the brain and reduces stress</a:t>
            </a:r>
            <a:endParaRPr sz="1600"/>
          </a:p>
          <a:p>
            <a:pPr marL="457200" lvl="0" indent="-330200" algn="l" rtl="0">
              <a:spcBef>
                <a:spcPts val="0"/>
              </a:spcBef>
              <a:spcAft>
                <a:spcPts val="0"/>
              </a:spcAft>
              <a:buSzPts val="1600"/>
              <a:buChar char="●"/>
            </a:pPr>
            <a:r>
              <a:rPr lang="en" sz="1600"/>
              <a:t>It binds to the same receptors in the brain as heroin and fentanyl, causing similar euphoric and addictive effects</a:t>
            </a:r>
            <a:endParaRPr sz="1600"/>
          </a:p>
        </p:txBody>
      </p:sp>
      <p:pic>
        <p:nvPicPr>
          <p:cNvPr id="138" name="Google Shape;138;p21"/>
          <p:cNvPicPr preferRelativeResize="0"/>
          <p:nvPr/>
        </p:nvPicPr>
        <p:blipFill rotWithShape="1">
          <a:blip r:embed="rId3">
            <a:alphaModFix/>
          </a:blip>
          <a:srcRect l="3818" r="2819"/>
          <a:stretch/>
        </p:blipFill>
        <p:spPr>
          <a:xfrm>
            <a:off x="423375" y="1915000"/>
            <a:ext cx="3345975" cy="1600450"/>
          </a:xfrm>
          <a:prstGeom prst="rect">
            <a:avLst/>
          </a:prstGeom>
          <a:noFill/>
          <a:ln>
            <a:noFill/>
          </a:ln>
        </p:spPr>
      </p:pic>
      <p:sp>
        <p:nvSpPr>
          <p:cNvPr id="139" name="Google Shape;139;p21"/>
          <p:cNvSpPr txBox="1"/>
          <p:nvPr/>
        </p:nvSpPr>
        <p:spPr>
          <a:xfrm>
            <a:off x="5208000" y="4820400"/>
            <a:ext cx="39360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latin typeface="Roboto"/>
                <a:ea typeface="Roboto"/>
                <a:cs typeface="Roboto"/>
                <a:sym typeface="Roboto"/>
              </a:rPr>
              <a:t>Hannah Vitali, PharmD Candidate &amp; Raquel Lockridge, PharmD Candidate</a:t>
            </a:r>
            <a:endParaRPr sz="500"/>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2771</Words>
  <Application>Microsoft Office PowerPoint</Application>
  <PresentationFormat>On-screen Show (16:9)</PresentationFormat>
  <Paragraphs>220</Paragraphs>
  <Slides>36</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Roboto Slab</vt:lpstr>
      <vt:lpstr>Roboto</vt:lpstr>
      <vt:lpstr>Calibri</vt:lpstr>
      <vt:lpstr>Marina</vt:lpstr>
      <vt:lpstr>Gas Stations: The Next Pharmacy?</vt:lpstr>
      <vt:lpstr>Objectives </vt:lpstr>
      <vt:lpstr>Accessibility1</vt:lpstr>
      <vt:lpstr>Gas-Rx2,5</vt:lpstr>
      <vt:lpstr>Regulation3</vt:lpstr>
      <vt:lpstr>Dietary Supplement Criteria4</vt:lpstr>
      <vt:lpstr>Commonly Found Drugs</vt:lpstr>
      <vt:lpstr>Tianeptine</vt:lpstr>
      <vt:lpstr>Tianeptine Background5</vt:lpstr>
      <vt:lpstr>Tianeptine Uses5</vt:lpstr>
      <vt:lpstr>Tianeptine Concerns5</vt:lpstr>
      <vt:lpstr>Kratom</vt:lpstr>
      <vt:lpstr>Kratom Background6</vt:lpstr>
      <vt:lpstr>Kratom Uses6</vt:lpstr>
      <vt:lpstr>Kratom Concerns7 </vt:lpstr>
      <vt:lpstr>Delta 8</vt:lpstr>
      <vt:lpstr>Delta 8 Background8 </vt:lpstr>
      <vt:lpstr>Delta 8 Uses8 </vt:lpstr>
      <vt:lpstr>Legalization of Delta 89 </vt:lpstr>
      <vt:lpstr>Poppers</vt:lpstr>
      <vt:lpstr>Poppers Background10 </vt:lpstr>
      <vt:lpstr>Poppers Uses10</vt:lpstr>
      <vt:lpstr>Poppers Concerns10 </vt:lpstr>
      <vt:lpstr>Whippets</vt:lpstr>
      <vt:lpstr>Whippets Background11</vt:lpstr>
      <vt:lpstr>Effects from Whippets11</vt:lpstr>
      <vt:lpstr>Whippet Concerns11 </vt:lpstr>
      <vt:lpstr>GHB</vt:lpstr>
      <vt:lpstr>GHB Background12</vt:lpstr>
      <vt:lpstr>GHB Uses12 </vt:lpstr>
      <vt:lpstr>GHB Rx Form12 </vt:lpstr>
      <vt:lpstr>How Can We Help?</vt:lpstr>
      <vt:lpstr>How to Protect You and Your Family</vt:lpstr>
      <vt:lpstr>Takeaways</vt:lpstr>
      <vt:lpstr>Questions?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 Stations: The Next Pharmacy?</dc:title>
  <cp:lastModifiedBy>Erica B. Hurst</cp:lastModifiedBy>
  <cp:revision>1</cp:revision>
  <dcterms:modified xsi:type="dcterms:W3CDTF">2024-04-17T14:29:12Z</dcterms:modified>
</cp:coreProperties>
</file>