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</p:sldIdLst>
  <p:sldSz cx="9753600" cy="7315200"/>
  <p:notesSz cx="6858000" cy="9144000"/>
  <p:embeddedFontLst>
    <p:embeddedFont>
      <p:font typeface="Canva Sans" panose="020B0503030501040103" pitchFamily="34" charset="0"/>
      <p:regular r:id="rId16"/>
    </p:embeddedFont>
    <p:embeddedFont>
      <p:font typeface="Canva Sans Bold" panose="020B0803030501040103" pitchFamily="34" charset="0"/>
      <p:regular r:id="rId17"/>
      <p:bold r:id="rId18"/>
    </p:embeddedFont>
    <p:embeddedFont>
      <p:font typeface="Quotes Script" pitchFamily="2" charset="77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C05D2A-7026-D04C-A471-14EFC298B8C2}">
          <p14:sldIdLst>
            <p14:sldId id="256"/>
            <p14:sldId id="257"/>
            <p14:sldId id="258"/>
            <p14:sldId id="259"/>
            <p14:sldId id="260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12" autoAdjust="0"/>
  </p:normalViewPr>
  <p:slideViewPr>
    <p:cSldViewPr>
      <p:cViewPr varScale="1">
        <p:scale>
          <a:sx n="107" d="100"/>
          <a:sy n="107" d="100"/>
        </p:scale>
        <p:origin x="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C710C-FFB1-0A4A-800D-5E59525428DE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8FC12-29CA-C84B-92D4-F0941307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8FC12-29CA-C84B-92D4-F09413077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Qtf5rAwWJY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00TXGeHbl4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9Eg2-medZ4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Vu7nkw9AhQ?feature=oembed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TIiN20Cjc0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TOOnauC8ss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YKybyvSE8s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2GUqV-0VZk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88913" y="4113530"/>
            <a:ext cx="861994" cy="1164857"/>
          </a:xfrm>
          <a:custGeom>
            <a:avLst/>
            <a:gdLst/>
            <a:ahLst/>
            <a:cxnLst/>
            <a:rect l="l" t="t" r="r" b="b"/>
            <a:pathLst>
              <a:path w="861994" h="1164857">
                <a:moveTo>
                  <a:pt x="0" y="0"/>
                </a:moveTo>
                <a:lnTo>
                  <a:pt x="861994" y="0"/>
                </a:lnTo>
                <a:lnTo>
                  <a:pt x="861994" y="1164857"/>
                </a:lnTo>
                <a:lnTo>
                  <a:pt x="0" y="116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0909" y="2219129"/>
            <a:ext cx="1919996" cy="1967586"/>
          </a:xfrm>
          <a:custGeom>
            <a:avLst/>
            <a:gdLst/>
            <a:ahLst/>
            <a:cxnLst/>
            <a:rect l="l" t="t" r="r" b="b"/>
            <a:pathLst>
              <a:path w="1919996" h="1967586">
                <a:moveTo>
                  <a:pt x="0" y="0"/>
                </a:moveTo>
                <a:lnTo>
                  <a:pt x="1919996" y="0"/>
                </a:lnTo>
                <a:lnTo>
                  <a:pt x="1919996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001489" y="2992546"/>
            <a:ext cx="530766" cy="927552"/>
          </a:xfrm>
          <a:custGeom>
            <a:avLst/>
            <a:gdLst/>
            <a:ahLst/>
            <a:cxnLst/>
            <a:rect l="l" t="t" r="r" b="b"/>
            <a:pathLst>
              <a:path w="530766" h="927552">
                <a:moveTo>
                  <a:pt x="0" y="0"/>
                </a:moveTo>
                <a:lnTo>
                  <a:pt x="530765" y="0"/>
                </a:lnTo>
                <a:lnTo>
                  <a:pt x="530765" y="927552"/>
                </a:lnTo>
                <a:lnTo>
                  <a:pt x="0" y="927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389655" y="4717145"/>
            <a:ext cx="1497376" cy="1122484"/>
          </a:xfrm>
          <a:custGeom>
            <a:avLst/>
            <a:gdLst/>
            <a:ahLst/>
            <a:cxnLst/>
            <a:rect l="l" t="t" r="r" b="b"/>
            <a:pathLst>
              <a:path w="1497376" h="1122484">
                <a:moveTo>
                  <a:pt x="0" y="0"/>
                </a:moveTo>
                <a:lnTo>
                  <a:pt x="1497376" y="0"/>
                </a:lnTo>
                <a:lnTo>
                  <a:pt x="1497376" y="1122484"/>
                </a:lnTo>
                <a:lnTo>
                  <a:pt x="0" y="11224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317621" y="3743294"/>
            <a:ext cx="1575094" cy="1181320"/>
          </a:xfrm>
          <a:custGeom>
            <a:avLst/>
            <a:gdLst/>
            <a:ahLst/>
            <a:cxnLst/>
            <a:rect l="l" t="t" r="r" b="b"/>
            <a:pathLst>
              <a:path w="1575094" h="1181320">
                <a:moveTo>
                  <a:pt x="0" y="0"/>
                </a:moveTo>
                <a:lnTo>
                  <a:pt x="1575094" y="0"/>
                </a:lnTo>
                <a:lnTo>
                  <a:pt x="1575094" y="1181320"/>
                </a:lnTo>
                <a:lnTo>
                  <a:pt x="0" y="11813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85358" y="1760264"/>
            <a:ext cx="1464788" cy="1818860"/>
          </a:xfrm>
          <a:custGeom>
            <a:avLst/>
            <a:gdLst/>
            <a:ahLst/>
            <a:cxnLst/>
            <a:rect l="l" t="t" r="r" b="b"/>
            <a:pathLst>
              <a:path w="1464788" h="1818860">
                <a:moveTo>
                  <a:pt x="0" y="0"/>
                </a:moveTo>
                <a:lnTo>
                  <a:pt x="1464789" y="0"/>
                </a:lnTo>
                <a:lnTo>
                  <a:pt x="1464789" y="1818860"/>
                </a:lnTo>
                <a:lnTo>
                  <a:pt x="0" y="181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32254" y="2573140"/>
            <a:ext cx="1093217" cy="1428657"/>
          </a:xfrm>
          <a:custGeom>
            <a:avLst/>
            <a:gdLst/>
            <a:ahLst/>
            <a:cxnLst/>
            <a:rect l="l" t="t" r="r" b="b"/>
            <a:pathLst>
              <a:path w="1093217" h="1428657">
                <a:moveTo>
                  <a:pt x="0" y="0"/>
                </a:moveTo>
                <a:lnTo>
                  <a:pt x="1093218" y="0"/>
                </a:lnTo>
                <a:lnTo>
                  <a:pt x="1093218" y="1428658"/>
                </a:lnTo>
                <a:lnTo>
                  <a:pt x="0" y="1428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696554" y="3609420"/>
            <a:ext cx="1753593" cy="1315195"/>
          </a:xfrm>
          <a:custGeom>
            <a:avLst/>
            <a:gdLst/>
            <a:ahLst/>
            <a:cxnLst/>
            <a:rect l="l" t="t" r="r" b="b"/>
            <a:pathLst>
              <a:path w="1753593" h="1315195">
                <a:moveTo>
                  <a:pt x="0" y="0"/>
                </a:moveTo>
                <a:lnTo>
                  <a:pt x="1753593" y="0"/>
                </a:lnTo>
                <a:lnTo>
                  <a:pt x="1753593" y="1315194"/>
                </a:lnTo>
                <a:lnTo>
                  <a:pt x="0" y="1315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010905" y="3875314"/>
            <a:ext cx="1042699" cy="1416110"/>
          </a:xfrm>
          <a:custGeom>
            <a:avLst/>
            <a:gdLst/>
            <a:ahLst/>
            <a:cxnLst/>
            <a:rect l="l" t="t" r="r" b="b"/>
            <a:pathLst>
              <a:path w="1042699" h="1416110">
                <a:moveTo>
                  <a:pt x="0" y="0"/>
                </a:moveTo>
                <a:lnTo>
                  <a:pt x="1042699" y="0"/>
                </a:lnTo>
                <a:lnTo>
                  <a:pt x="1042699" y="1416110"/>
                </a:lnTo>
                <a:lnTo>
                  <a:pt x="0" y="14161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045031" y="4186714"/>
            <a:ext cx="1094635" cy="1202895"/>
          </a:xfrm>
          <a:custGeom>
            <a:avLst/>
            <a:gdLst/>
            <a:ahLst/>
            <a:cxnLst/>
            <a:rect l="l" t="t" r="r" b="b"/>
            <a:pathLst>
              <a:path w="1094635" h="1202895">
                <a:moveTo>
                  <a:pt x="0" y="0"/>
                </a:moveTo>
                <a:lnTo>
                  <a:pt x="1094634" y="0"/>
                </a:lnTo>
                <a:lnTo>
                  <a:pt x="1094634" y="1202896"/>
                </a:lnTo>
                <a:lnTo>
                  <a:pt x="0" y="1202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485763" y="3908007"/>
            <a:ext cx="1176928" cy="1618276"/>
          </a:xfrm>
          <a:custGeom>
            <a:avLst/>
            <a:gdLst/>
            <a:ahLst/>
            <a:cxnLst/>
            <a:rect l="l" t="t" r="r" b="b"/>
            <a:pathLst>
              <a:path w="1176928" h="1618276">
                <a:moveTo>
                  <a:pt x="0" y="0"/>
                </a:moveTo>
                <a:lnTo>
                  <a:pt x="1176928" y="0"/>
                </a:lnTo>
                <a:lnTo>
                  <a:pt x="1176928" y="1618276"/>
                </a:lnTo>
                <a:lnTo>
                  <a:pt x="0" y="16182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0694" t="-38630" r="-65069" b="-899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450147" y="1187249"/>
            <a:ext cx="2212545" cy="2814548"/>
          </a:xfrm>
          <a:custGeom>
            <a:avLst/>
            <a:gdLst/>
            <a:ahLst/>
            <a:cxnLst/>
            <a:rect l="l" t="t" r="r" b="b"/>
            <a:pathLst>
              <a:path w="2212545" h="2814548">
                <a:moveTo>
                  <a:pt x="0" y="0"/>
                </a:moveTo>
                <a:lnTo>
                  <a:pt x="2212544" y="0"/>
                </a:lnTo>
                <a:lnTo>
                  <a:pt x="2212544" y="2814549"/>
                </a:lnTo>
                <a:lnTo>
                  <a:pt x="0" y="281454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272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653917" y="4924614"/>
            <a:ext cx="902502" cy="1203336"/>
          </a:xfrm>
          <a:custGeom>
            <a:avLst/>
            <a:gdLst/>
            <a:ahLst/>
            <a:cxnLst/>
            <a:rect l="l" t="t" r="r" b="b"/>
            <a:pathLst>
              <a:path w="902502" h="1203336">
                <a:moveTo>
                  <a:pt x="0" y="0"/>
                </a:moveTo>
                <a:lnTo>
                  <a:pt x="902502" y="0"/>
                </a:lnTo>
                <a:lnTo>
                  <a:pt x="902502" y="1203337"/>
                </a:lnTo>
                <a:lnTo>
                  <a:pt x="0" y="1203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988802" y="3481953"/>
            <a:ext cx="1126549" cy="1502065"/>
          </a:xfrm>
          <a:custGeom>
            <a:avLst/>
            <a:gdLst/>
            <a:ahLst/>
            <a:cxnLst/>
            <a:rect l="l" t="t" r="r" b="b"/>
            <a:pathLst>
              <a:path w="1126549" h="1502065">
                <a:moveTo>
                  <a:pt x="0" y="0"/>
                </a:moveTo>
                <a:lnTo>
                  <a:pt x="1126549" y="0"/>
                </a:lnTo>
                <a:lnTo>
                  <a:pt x="1126549" y="1502065"/>
                </a:lnTo>
                <a:lnTo>
                  <a:pt x="0" y="150206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13719" y="842032"/>
            <a:ext cx="3115974" cy="74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7"/>
              </a:lnSpc>
              <a:spcBef>
                <a:spcPct val="0"/>
              </a:spcBef>
            </a:pPr>
            <a:r>
              <a:rPr lang="en-US" sz="4377">
                <a:solidFill>
                  <a:srgbClr val="FFFFFF"/>
                </a:solidFill>
                <a:latin typeface="Quotes Script"/>
              </a:rPr>
              <a:t>Ben &amp; Jess Owen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nline Media 4" descr="44 years of daily use, heroin, fentanyl, crack - to becoming a sober grandmother.  We do recover">
            <a:hlinkClick r:id="" action="ppaction://media"/>
            <a:extLst>
              <a:ext uri="{FF2B5EF4-FFF2-40B4-BE49-F238E27FC236}">
                <a16:creationId xmlns:a16="http://schemas.microsoft.com/office/drawing/2014/main" id="{443E3E30-5CB1-4095-B578-A7A2F6BAF8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17219" y="-457200"/>
            <a:ext cx="4876800" cy="86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Online Media 3" descr="How A Criminal Changed His Life and Started Saving the Lost on the Streets">
            <a:hlinkClick r:id="" action="ppaction://media"/>
            <a:extLst>
              <a:ext uri="{FF2B5EF4-FFF2-40B4-BE49-F238E27FC236}">
                <a16:creationId xmlns:a16="http://schemas.microsoft.com/office/drawing/2014/main" id="{C1EAF306-51B8-D968-13BC-2ADCEBD657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5847" y="0"/>
            <a:ext cx="9785294" cy="55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Online Media 3" descr="Formerly Homeless Vets and Recovering Addicts take Thanksgiving to the Hood">
            <a:hlinkClick r:id="" action="ppaction://media"/>
            <a:extLst>
              <a:ext uri="{FF2B5EF4-FFF2-40B4-BE49-F238E27FC236}">
                <a16:creationId xmlns:a16="http://schemas.microsoft.com/office/drawing/2014/main" id="{5BE1DA46-7FC0-24AF-B461-500427537E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60675"/>
            <a:ext cx="9762506" cy="5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nline Media 4" descr="Vets, Gang Members, Cops join forces to bring Christmas to the Hood">
            <a:hlinkClick r:id="" action="ppaction://media"/>
            <a:extLst>
              <a:ext uri="{FF2B5EF4-FFF2-40B4-BE49-F238E27FC236}">
                <a16:creationId xmlns:a16="http://schemas.microsoft.com/office/drawing/2014/main" id="{0DB51848-818F-ED0C-18C1-024C8F1089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70307"/>
            <a:ext cx="9753600" cy="5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357" y="1255171"/>
            <a:ext cx="5654691" cy="4432016"/>
            <a:chOff x="0" y="0"/>
            <a:chExt cx="2710310" cy="2124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0310" cy="2124278"/>
            </a:xfrm>
            <a:custGeom>
              <a:avLst/>
              <a:gdLst/>
              <a:ahLst/>
              <a:cxnLst/>
              <a:rect l="l" t="t" r="r" b="b"/>
              <a:pathLst>
                <a:path w="2710310" h="2124278">
                  <a:moveTo>
                    <a:pt x="37837" y="0"/>
                  </a:moveTo>
                  <a:lnTo>
                    <a:pt x="2672472" y="0"/>
                  </a:lnTo>
                  <a:cubicBezTo>
                    <a:pt x="2682507" y="0"/>
                    <a:pt x="2692131" y="3986"/>
                    <a:pt x="2699227" y="11082"/>
                  </a:cubicBezTo>
                  <a:cubicBezTo>
                    <a:pt x="2706323" y="18178"/>
                    <a:pt x="2710310" y="27802"/>
                    <a:pt x="2710310" y="37837"/>
                  </a:cubicBezTo>
                  <a:lnTo>
                    <a:pt x="2710310" y="2086440"/>
                  </a:lnTo>
                  <a:cubicBezTo>
                    <a:pt x="2710310" y="2107337"/>
                    <a:pt x="2693369" y="2124278"/>
                    <a:pt x="2672472" y="2124278"/>
                  </a:cubicBezTo>
                  <a:lnTo>
                    <a:pt x="37837" y="2124278"/>
                  </a:lnTo>
                  <a:cubicBezTo>
                    <a:pt x="27802" y="2124278"/>
                    <a:pt x="18178" y="2120291"/>
                    <a:pt x="11082" y="2113195"/>
                  </a:cubicBezTo>
                  <a:cubicBezTo>
                    <a:pt x="3986" y="2106100"/>
                    <a:pt x="0" y="2096476"/>
                    <a:pt x="0" y="2086440"/>
                  </a:cubicBezTo>
                  <a:lnTo>
                    <a:pt x="0" y="37837"/>
                  </a:lnTo>
                  <a:cubicBezTo>
                    <a:pt x="0" y="27802"/>
                    <a:pt x="3986" y="18178"/>
                    <a:pt x="11082" y="11082"/>
                  </a:cubicBezTo>
                  <a:cubicBezTo>
                    <a:pt x="18178" y="3986"/>
                    <a:pt x="27802" y="0"/>
                    <a:pt x="378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10310" cy="2133803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8854" y="1468752"/>
            <a:ext cx="5430780" cy="4004852"/>
          </a:xfrm>
          <a:custGeom>
            <a:avLst/>
            <a:gdLst/>
            <a:ahLst/>
            <a:cxnLst/>
            <a:rect l="l" t="t" r="r" b="b"/>
            <a:pathLst>
              <a:path w="5430780" h="4004852">
                <a:moveTo>
                  <a:pt x="0" y="0"/>
                </a:moveTo>
                <a:lnTo>
                  <a:pt x="5430780" y="0"/>
                </a:lnTo>
                <a:lnTo>
                  <a:pt x="5430780" y="4004852"/>
                </a:lnTo>
                <a:lnTo>
                  <a:pt x="0" y="4004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301611" y="2753552"/>
            <a:ext cx="320398" cy="305379"/>
            <a:chOff x="0" y="0"/>
            <a:chExt cx="812800" cy="774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D0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8600" y="257175"/>
              <a:ext cx="355600" cy="3524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790254" y="53690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7"/>
                </a:lnTo>
                <a:lnTo>
                  <a:pt x="0" y="869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910075" y="53690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622009" y="2086610"/>
            <a:ext cx="3956989" cy="3141980"/>
            <a:chOff x="0" y="0"/>
            <a:chExt cx="1896596" cy="1505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96596" cy="1505960"/>
            </a:xfrm>
            <a:custGeom>
              <a:avLst/>
              <a:gdLst/>
              <a:ahLst/>
              <a:cxnLst/>
              <a:rect l="l" t="t" r="r" b="b"/>
              <a:pathLst>
                <a:path w="1896596" h="1505960">
                  <a:moveTo>
                    <a:pt x="54783" y="0"/>
                  </a:moveTo>
                  <a:lnTo>
                    <a:pt x="1841813" y="0"/>
                  </a:lnTo>
                  <a:cubicBezTo>
                    <a:pt x="1856343" y="0"/>
                    <a:pt x="1870277" y="5772"/>
                    <a:pt x="1880551" y="16045"/>
                  </a:cubicBezTo>
                  <a:cubicBezTo>
                    <a:pt x="1890824" y="26319"/>
                    <a:pt x="1896596" y="40253"/>
                    <a:pt x="1896596" y="54783"/>
                  </a:cubicBezTo>
                  <a:lnTo>
                    <a:pt x="1896596" y="1451177"/>
                  </a:lnTo>
                  <a:cubicBezTo>
                    <a:pt x="1896596" y="1481433"/>
                    <a:pt x="1872069" y="1505960"/>
                    <a:pt x="1841813" y="1505960"/>
                  </a:cubicBezTo>
                  <a:lnTo>
                    <a:pt x="54783" y="1505960"/>
                  </a:lnTo>
                  <a:cubicBezTo>
                    <a:pt x="24527" y="1505960"/>
                    <a:pt x="0" y="1481433"/>
                    <a:pt x="0" y="1451177"/>
                  </a:cubicBezTo>
                  <a:lnTo>
                    <a:pt x="0" y="54783"/>
                  </a:lnTo>
                  <a:cubicBezTo>
                    <a:pt x="0" y="40253"/>
                    <a:pt x="5772" y="26319"/>
                    <a:pt x="16045" y="16045"/>
                  </a:cubicBezTo>
                  <a:cubicBezTo>
                    <a:pt x="26319" y="5772"/>
                    <a:pt x="40253" y="0"/>
                    <a:pt x="54783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896596" cy="151548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401154" y="0"/>
            <a:ext cx="3352446" cy="2237758"/>
          </a:xfrm>
          <a:custGeom>
            <a:avLst/>
            <a:gdLst/>
            <a:ahLst/>
            <a:cxnLst/>
            <a:rect l="l" t="t" r="r" b="b"/>
            <a:pathLst>
              <a:path w="3352446" h="2237758">
                <a:moveTo>
                  <a:pt x="0" y="0"/>
                </a:moveTo>
                <a:lnTo>
                  <a:pt x="3352446" y="0"/>
                </a:lnTo>
                <a:lnTo>
                  <a:pt x="3352446" y="2237758"/>
                </a:lnTo>
                <a:lnTo>
                  <a:pt x="0" y="2237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966218" y="538489"/>
            <a:ext cx="3821163" cy="44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1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Fentanyl and Overdose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69634" y="2150805"/>
            <a:ext cx="3909364" cy="295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  <a:spcBef>
                <a:spcPct val="0"/>
              </a:spcBef>
            </a:pPr>
            <a:r>
              <a:rPr lang="en-US" sz="2798">
                <a:solidFill>
                  <a:srgbClr val="000000"/>
                </a:solidFill>
                <a:latin typeface="Canva Sans Bold"/>
              </a:rPr>
              <a:t>Synthetic opioids, (primarily fentanyl) have become the leading cause of drug-involved deaths among all 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5247" y="480323"/>
            <a:ext cx="3743106" cy="44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1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Fentanyl and Overdose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8597" y="1039472"/>
            <a:ext cx="5026210" cy="3954449"/>
            <a:chOff x="0" y="0"/>
            <a:chExt cx="2409077" cy="1895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9077" cy="1895379"/>
            </a:xfrm>
            <a:custGeom>
              <a:avLst/>
              <a:gdLst/>
              <a:ahLst/>
              <a:cxnLst/>
              <a:rect l="l" t="t" r="r" b="b"/>
              <a:pathLst>
                <a:path w="2409077" h="1895379">
                  <a:moveTo>
                    <a:pt x="43129" y="0"/>
                  </a:moveTo>
                  <a:lnTo>
                    <a:pt x="2365948" y="0"/>
                  </a:lnTo>
                  <a:cubicBezTo>
                    <a:pt x="2377386" y="0"/>
                    <a:pt x="2388357" y="4544"/>
                    <a:pt x="2396445" y="12632"/>
                  </a:cubicBezTo>
                  <a:cubicBezTo>
                    <a:pt x="2404533" y="20720"/>
                    <a:pt x="2409077" y="31690"/>
                    <a:pt x="2409077" y="43129"/>
                  </a:cubicBezTo>
                  <a:lnTo>
                    <a:pt x="2409077" y="1852250"/>
                  </a:lnTo>
                  <a:cubicBezTo>
                    <a:pt x="2409077" y="1876070"/>
                    <a:pt x="2389768" y="1895379"/>
                    <a:pt x="2365948" y="1895379"/>
                  </a:cubicBezTo>
                  <a:lnTo>
                    <a:pt x="43129" y="1895379"/>
                  </a:lnTo>
                  <a:cubicBezTo>
                    <a:pt x="31690" y="1895379"/>
                    <a:pt x="20720" y="1890835"/>
                    <a:pt x="12632" y="1882747"/>
                  </a:cubicBezTo>
                  <a:cubicBezTo>
                    <a:pt x="4544" y="1874659"/>
                    <a:pt x="0" y="1863689"/>
                    <a:pt x="0" y="1852250"/>
                  </a:cubicBezTo>
                  <a:lnTo>
                    <a:pt x="0" y="43129"/>
                  </a:lnTo>
                  <a:cubicBezTo>
                    <a:pt x="0" y="19309"/>
                    <a:pt x="19309" y="0"/>
                    <a:pt x="4312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409077" cy="1904904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5058" y="1226642"/>
            <a:ext cx="4873287" cy="3580108"/>
            <a:chOff x="0" y="0"/>
            <a:chExt cx="6497716" cy="4773477"/>
          </a:xfrm>
        </p:grpSpPr>
        <p:sp>
          <p:nvSpPr>
            <p:cNvPr id="7" name="Freeform 7"/>
            <p:cNvSpPr/>
            <p:nvPr/>
          </p:nvSpPr>
          <p:spPr>
            <a:xfrm>
              <a:off x="0" y="908063"/>
              <a:ext cx="6497716" cy="3865414"/>
            </a:xfrm>
            <a:custGeom>
              <a:avLst/>
              <a:gdLst/>
              <a:ahLst/>
              <a:cxnLst/>
              <a:rect l="l" t="t" r="r" b="b"/>
              <a:pathLst>
                <a:path w="6497716" h="3865414">
                  <a:moveTo>
                    <a:pt x="0" y="0"/>
                  </a:moveTo>
                  <a:lnTo>
                    <a:pt x="6497716" y="0"/>
                  </a:lnTo>
                  <a:lnTo>
                    <a:pt x="6497716" y="3865414"/>
                  </a:lnTo>
                  <a:lnTo>
                    <a:pt x="0" y="386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7769" r="-92158" b="-169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84299" y="-38100"/>
              <a:ext cx="4929117" cy="945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1"/>
                </a:lnSpc>
              </a:pPr>
              <a:r>
                <a:rPr lang="en-US" sz="2101">
                  <a:solidFill>
                    <a:srgbClr val="000000"/>
                  </a:solidFill>
                  <a:latin typeface="Canva Sans Bold"/>
                </a:rPr>
                <a:t>%of Total Overdoses by Age </a:t>
              </a:r>
            </a:p>
            <a:p>
              <a:pPr algn="ctr">
                <a:lnSpc>
                  <a:spcPts val="2941"/>
                </a:lnSpc>
                <a:spcBef>
                  <a:spcPct val="0"/>
                </a:spcBef>
              </a:pPr>
              <a:r>
                <a:rPr lang="en-US" sz="2101">
                  <a:solidFill>
                    <a:srgbClr val="000000"/>
                  </a:solidFill>
                  <a:latin typeface="Canva Sans Bold"/>
                </a:rPr>
                <a:t>(in years) (2022)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45265" y="4185089"/>
            <a:ext cx="4513399" cy="2269448"/>
            <a:chOff x="0" y="0"/>
            <a:chExt cx="2163285" cy="10877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3285" cy="1087753"/>
            </a:xfrm>
            <a:custGeom>
              <a:avLst/>
              <a:gdLst/>
              <a:ahLst/>
              <a:cxnLst/>
              <a:rect l="l" t="t" r="r" b="b"/>
              <a:pathLst>
                <a:path w="2163285" h="1087753">
                  <a:moveTo>
                    <a:pt x="48029" y="0"/>
                  </a:moveTo>
                  <a:lnTo>
                    <a:pt x="2115256" y="0"/>
                  </a:lnTo>
                  <a:cubicBezTo>
                    <a:pt x="2127994" y="0"/>
                    <a:pt x="2140210" y="5060"/>
                    <a:pt x="2149217" y="14067"/>
                  </a:cubicBezTo>
                  <a:cubicBezTo>
                    <a:pt x="2158224" y="23075"/>
                    <a:pt x="2163285" y="35291"/>
                    <a:pt x="2163285" y="48029"/>
                  </a:cubicBezTo>
                  <a:lnTo>
                    <a:pt x="2163285" y="1039724"/>
                  </a:lnTo>
                  <a:cubicBezTo>
                    <a:pt x="2163285" y="1066250"/>
                    <a:pt x="2141781" y="1087753"/>
                    <a:pt x="2115256" y="1087753"/>
                  </a:cubicBezTo>
                  <a:lnTo>
                    <a:pt x="48029" y="1087753"/>
                  </a:lnTo>
                  <a:cubicBezTo>
                    <a:pt x="21503" y="1087753"/>
                    <a:pt x="0" y="1066250"/>
                    <a:pt x="0" y="1039724"/>
                  </a:cubicBezTo>
                  <a:lnTo>
                    <a:pt x="0" y="48029"/>
                  </a:lnTo>
                  <a:cubicBezTo>
                    <a:pt x="0" y="21503"/>
                    <a:pt x="21503" y="0"/>
                    <a:pt x="4802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163285" cy="1097278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876800" y="4065037"/>
            <a:ext cx="4381864" cy="2518643"/>
            <a:chOff x="0" y="0"/>
            <a:chExt cx="5842485" cy="335819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23717"/>
              <a:ext cx="5671565" cy="2082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3"/>
                </a:lnSpc>
                <a:spcBef>
                  <a:spcPct val="0"/>
                </a:spcBef>
              </a:pPr>
              <a:r>
                <a:rPr lang="en-US" sz="1816">
                  <a:solidFill>
                    <a:srgbClr val="000000"/>
                  </a:solidFill>
                  <a:latin typeface="Canva Sans Bold"/>
                </a:rPr>
                <a:t>A study found that the presence/availability of naloxone in every state but Arizona is not even enough to reach 80% response rate to overdoses (based on 2017 data)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-10800000">
              <a:off x="199636" y="0"/>
              <a:ext cx="5642849" cy="652292"/>
            </a:xfrm>
            <a:custGeom>
              <a:avLst/>
              <a:gdLst/>
              <a:ahLst/>
              <a:cxnLst/>
              <a:rect l="l" t="t" r="r" b="b"/>
              <a:pathLst>
                <a:path w="5642849" h="652292">
                  <a:moveTo>
                    <a:pt x="0" y="0"/>
                  </a:moveTo>
                  <a:lnTo>
                    <a:pt x="5642849" y="0"/>
                  </a:lnTo>
                  <a:lnTo>
                    <a:pt x="5642849" y="652292"/>
                  </a:lnTo>
                  <a:lnTo>
                    <a:pt x="0" y="6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05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99636" y="2705899"/>
              <a:ext cx="5642849" cy="652292"/>
            </a:xfrm>
            <a:custGeom>
              <a:avLst/>
              <a:gdLst/>
              <a:ahLst/>
              <a:cxnLst/>
              <a:rect l="l" t="t" r="r" b="b"/>
              <a:pathLst>
                <a:path w="5642849" h="652292">
                  <a:moveTo>
                    <a:pt x="0" y="0"/>
                  </a:moveTo>
                  <a:lnTo>
                    <a:pt x="5642849" y="0"/>
                  </a:lnTo>
                  <a:lnTo>
                    <a:pt x="5642849" y="652292"/>
                  </a:lnTo>
                  <a:lnTo>
                    <a:pt x="0" y="6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05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978727" y="5324358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7"/>
                </a:lnTo>
                <a:lnTo>
                  <a:pt x="0" y="8693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98548" y="5324358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401154" y="0"/>
            <a:ext cx="3352446" cy="2237758"/>
          </a:xfrm>
          <a:custGeom>
            <a:avLst/>
            <a:gdLst/>
            <a:ahLst/>
            <a:cxnLst/>
            <a:rect l="l" t="t" r="r" b="b"/>
            <a:pathLst>
              <a:path w="3352446" h="2237758">
                <a:moveTo>
                  <a:pt x="0" y="0"/>
                </a:moveTo>
                <a:lnTo>
                  <a:pt x="3352446" y="0"/>
                </a:lnTo>
                <a:lnTo>
                  <a:pt x="3352446" y="2237758"/>
                </a:lnTo>
                <a:lnTo>
                  <a:pt x="0" y="2237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5422" y="2169185"/>
            <a:ext cx="2042394" cy="204239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FF914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3500" y="53975"/>
              <a:ext cx="685800" cy="6953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4259" y="2169185"/>
            <a:ext cx="2042394" cy="204239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500" y="53975"/>
              <a:ext cx="685800" cy="6953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06369" y="2274665"/>
            <a:ext cx="1961448" cy="89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2"/>
              </a:lnSpc>
              <a:spcBef>
                <a:spcPct val="0"/>
              </a:spcBef>
            </a:pPr>
            <a:r>
              <a:rPr lang="en-US" sz="5301">
                <a:solidFill>
                  <a:srgbClr val="000000"/>
                </a:solidFill>
                <a:latin typeface="Canva Sans Bold"/>
              </a:rPr>
              <a:t>78%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90777" y="3117791"/>
            <a:ext cx="1711685" cy="98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1"/>
              </a:lnSpc>
              <a:spcBef>
                <a:spcPct val="0"/>
              </a:spcBef>
            </a:pPr>
            <a:r>
              <a:rPr lang="en-US" sz="1408">
                <a:solidFill>
                  <a:srgbClr val="000000"/>
                </a:solidFill>
                <a:latin typeface="Canva Sans Bold"/>
              </a:rPr>
              <a:t>positive for fentanyl (alone or with other substances)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734656" y="3383069"/>
            <a:ext cx="2042394" cy="204239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FF313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3500" y="53975"/>
              <a:ext cx="685800" cy="6953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4733493" y="3383069"/>
            <a:ext cx="2042394" cy="204239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3500" y="53975"/>
              <a:ext cx="685800" cy="6953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72751" y="1239964"/>
            <a:ext cx="4387805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Canva Sans Bold"/>
              </a:rPr>
              <a:t>NONFATAL overdoses with testing (2022)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6603" y="2325279"/>
            <a:ext cx="1757706" cy="80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1"/>
              </a:lnSpc>
              <a:spcBef>
                <a:spcPct val="0"/>
              </a:spcBef>
            </a:pPr>
            <a:r>
              <a:rPr lang="en-US" sz="4751">
                <a:solidFill>
                  <a:srgbClr val="000000"/>
                </a:solidFill>
                <a:latin typeface="Canva Sans Bold"/>
              </a:rPr>
              <a:t>1,266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2662" y="3072348"/>
            <a:ext cx="2103992" cy="97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  <a:spcBef>
                <a:spcPct val="0"/>
              </a:spcBef>
            </a:pPr>
            <a:r>
              <a:rPr lang="en-US" sz="2795">
                <a:solidFill>
                  <a:srgbClr val="000000"/>
                </a:solidFill>
                <a:latin typeface="Canva Sans Bold"/>
              </a:rPr>
              <a:t>samples tested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4074" y="2363379"/>
            <a:ext cx="3762976" cy="101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9"/>
              </a:lnSpc>
              <a:spcBef>
                <a:spcPct val="0"/>
              </a:spcBef>
            </a:pPr>
            <a:r>
              <a:rPr lang="en-US" sz="2949">
                <a:solidFill>
                  <a:srgbClr val="FFFFFF"/>
                </a:solidFill>
                <a:latin typeface="Canva Sans Bold"/>
              </a:rPr>
              <a:t>FATAL overdoses (2022)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15602" y="3488549"/>
            <a:ext cx="1961448" cy="89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2"/>
              </a:lnSpc>
              <a:spcBef>
                <a:spcPct val="0"/>
              </a:spcBef>
            </a:pPr>
            <a:r>
              <a:rPr lang="en-US" sz="5301">
                <a:solidFill>
                  <a:srgbClr val="000000"/>
                </a:solidFill>
                <a:latin typeface="Canva Sans Bold"/>
              </a:rPr>
              <a:t>60%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02462" y="3541350"/>
            <a:ext cx="1900050" cy="64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en-US" sz="3806">
                <a:solidFill>
                  <a:srgbClr val="000000"/>
                </a:solidFill>
                <a:latin typeface="Canva Sans Bold"/>
              </a:rPr>
              <a:t>51,435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94768" y="4126766"/>
            <a:ext cx="1719843" cy="11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2285">
                <a:solidFill>
                  <a:srgbClr val="000000"/>
                </a:solidFill>
                <a:latin typeface="Canva Sans Bold"/>
              </a:rPr>
              <a:t>total overdose deaths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15602" y="4322660"/>
            <a:ext cx="1881945" cy="8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  <a:spcBef>
                <a:spcPct val="0"/>
              </a:spcBef>
            </a:pPr>
            <a:r>
              <a:rPr lang="en-US" sz="1548">
                <a:solidFill>
                  <a:srgbClr val="000000"/>
                </a:solidFill>
                <a:latin typeface="Canva Sans Bold"/>
              </a:rPr>
              <a:t>involved  fentanyl (alone or with other substances)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66218" y="575645"/>
            <a:ext cx="3821163" cy="44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1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Fentanyl and Overdose </a:t>
            </a:r>
          </a:p>
        </p:txBody>
      </p:sp>
      <p:sp>
        <p:nvSpPr>
          <p:cNvPr id="25" name="Freeform 25"/>
          <p:cNvSpPr/>
          <p:nvPr/>
        </p:nvSpPr>
        <p:spPr>
          <a:xfrm>
            <a:off x="6401154" y="0"/>
            <a:ext cx="3352446" cy="2237758"/>
          </a:xfrm>
          <a:custGeom>
            <a:avLst/>
            <a:gdLst/>
            <a:ahLst/>
            <a:cxnLst/>
            <a:rect l="l" t="t" r="r" b="b"/>
            <a:pathLst>
              <a:path w="3352446" h="2237758">
                <a:moveTo>
                  <a:pt x="0" y="0"/>
                </a:moveTo>
                <a:lnTo>
                  <a:pt x="3352446" y="0"/>
                </a:lnTo>
                <a:lnTo>
                  <a:pt x="3352446" y="2237758"/>
                </a:lnTo>
                <a:lnTo>
                  <a:pt x="0" y="2237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2978727" y="5324358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7"/>
                </a:lnTo>
                <a:lnTo>
                  <a:pt x="0" y="869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98548" y="5324358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344" y="964027"/>
            <a:ext cx="5198462" cy="1621244"/>
            <a:chOff x="0" y="0"/>
            <a:chExt cx="1925356" cy="6004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5356" cy="600461"/>
            </a:xfrm>
            <a:custGeom>
              <a:avLst/>
              <a:gdLst/>
              <a:ahLst/>
              <a:cxnLst/>
              <a:rect l="l" t="t" r="r" b="b"/>
              <a:pathLst>
                <a:path w="1925356" h="600461">
                  <a:moveTo>
                    <a:pt x="53614" y="0"/>
                  </a:moveTo>
                  <a:lnTo>
                    <a:pt x="1871742" y="0"/>
                  </a:lnTo>
                  <a:cubicBezTo>
                    <a:pt x="1885962" y="0"/>
                    <a:pt x="1899598" y="5649"/>
                    <a:pt x="1909653" y="15703"/>
                  </a:cubicBezTo>
                  <a:cubicBezTo>
                    <a:pt x="1919708" y="25758"/>
                    <a:pt x="1925356" y="39395"/>
                    <a:pt x="1925356" y="53614"/>
                  </a:cubicBezTo>
                  <a:lnTo>
                    <a:pt x="1925356" y="546847"/>
                  </a:lnTo>
                  <a:cubicBezTo>
                    <a:pt x="1925356" y="561066"/>
                    <a:pt x="1919708" y="574703"/>
                    <a:pt x="1909653" y="584757"/>
                  </a:cubicBezTo>
                  <a:cubicBezTo>
                    <a:pt x="1899598" y="594812"/>
                    <a:pt x="1885962" y="600461"/>
                    <a:pt x="1871742" y="600461"/>
                  </a:cubicBezTo>
                  <a:lnTo>
                    <a:pt x="53614" y="600461"/>
                  </a:lnTo>
                  <a:cubicBezTo>
                    <a:pt x="39395" y="600461"/>
                    <a:pt x="25758" y="594812"/>
                    <a:pt x="15703" y="584757"/>
                  </a:cubicBezTo>
                  <a:cubicBezTo>
                    <a:pt x="5649" y="574703"/>
                    <a:pt x="0" y="561066"/>
                    <a:pt x="0" y="546847"/>
                  </a:cubicBezTo>
                  <a:lnTo>
                    <a:pt x="0" y="53614"/>
                  </a:lnTo>
                  <a:cubicBezTo>
                    <a:pt x="0" y="39395"/>
                    <a:pt x="5649" y="25758"/>
                    <a:pt x="15703" y="15703"/>
                  </a:cubicBezTo>
                  <a:cubicBezTo>
                    <a:pt x="25758" y="5649"/>
                    <a:pt x="39395" y="0"/>
                    <a:pt x="536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25356" cy="61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8344" y="964027"/>
            <a:ext cx="1772178" cy="177217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11824" y="2575746"/>
            <a:ext cx="4922024" cy="1398519"/>
            <a:chOff x="0" y="0"/>
            <a:chExt cx="1822972" cy="5179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2972" cy="517970"/>
            </a:xfrm>
            <a:custGeom>
              <a:avLst/>
              <a:gdLst/>
              <a:ahLst/>
              <a:cxnLst/>
              <a:rect l="l" t="t" r="r" b="b"/>
              <a:pathLst>
                <a:path w="1822972" h="517970">
                  <a:moveTo>
                    <a:pt x="56625" y="0"/>
                  </a:moveTo>
                  <a:lnTo>
                    <a:pt x="1766347" y="0"/>
                  </a:lnTo>
                  <a:cubicBezTo>
                    <a:pt x="1781365" y="0"/>
                    <a:pt x="1795768" y="5966"/>
                    <a:pt x="1806387" y="16585"/>
                  </a:cubicBezTo>
                  <a:cubicBezTo>
                    <a:pt x="1817006" y="27204"/>
                    <a:pt x="1822972" y="41607"/>
                    <a:pt x="1822972" y="56625"/>
                  </a:cubicBezTo>
                  <a:lnTo>
                    <a:pt x="1822972" y="461345"/>
                  </a:lnTo>
                  <a:cubicBezTo>
                    <a:pt x="1822972" y="492618"/>
                    <a:pt x="1797620" y="517970"/>
                    <a:pt x="1766347" y="517970"/>
                  </a:cubicBezTo>
                  <a:lnTo>
                    <a:pt x="56625" y="517970"/>
                  </a:lnTo>
                  <a:cubicBezTo>
                    <a:pt x="25352" y="517970"/>
                    <a:pt x="0" y="492618"/>
                    <a:pt x="0" y="461345"/>
                  </a:cubicBezTo>
                  <a:lnTo>
                    <a:pt x="0" y="56625"/>
                  </a:lnTo>
                  <a:cubicBezTo>
                    <a:pt x="0" y="41607"/>
                    <a:pt x="5966" y="27204"/>
                    <a:pt x="16585" y="16585"/>
                  </a:cubicBezTo>
                  <a:cubicBezTo>
                    <a:pt x="27204" y="5966"/>
                    <a:pt x="41607" y="0"/>
                    <a:pt x="566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822972" cy="537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9166" y="3499051"/>
            <a:ext cx="4357634" cy="1501905"/>
            <a:chOff x="0" y="0"/>
            <a:chExt cx="1613939" cy="5562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13939" cy="556261"/>
            </a:xfrm>
            <a:custGeom>
              <a:avLst/>
              <a:gdLst/>
              <a:ahLst/>
              <a:cxnLst/>
              <a:rect l="l" t="t" r="r" b="b"/>
              <a:pathLst>
                <a:path w="1613939" h="556261">
                  <a:moveTo>
                    <a:pt x="63959" y="0"/>
                  </a:moveTo>
                  <a:lnTo>
                    <a:pt x="1549980" y="0"/>
                  </a:lnTo>
                  <a:cubicBezTo>
                    <a:pt x="1566943" y="0"/>
                    <a:pt x="1583211" y="6738"/>
                    <a:pt x="1595206" y="18733"/>
                  </a:cubicBezTo>
                  <a:cubicBezTo>
                    <a:pt x="1607200" y="30728"/>
                    <a:pt x="1613939" y="46996"/>
                    <a:pt x="1613939" y="63959"/>
                  </a:cubicBezTo>
                  <a:lnTo>
                    <a:pt x="1613939" y="492302"/>
                  </a:lnTo>
                  <a:cubicBezTo>
                    <a:pt x="1613939" y="509265"/>
                    <a:pt x="1607200" y="525533"/>
                    <a:pt x="1595206" y="537528"/>
                  </a:cubicBezTo>
                  <a:cubicBezTo>
                    <a:pt x="1583211" y="549523"/>
                    <a:pt x="1566943" y="556261"/>
                    <a:pt x="1549980" y="556261"/>
                  </a:cubicBezTo>
                  <a:lnTo>
                    <a:pt x="63959" y="556261"/>
                  </a:lnTo>
                  <a:cubicBezTo>
                    <a:pt x="46996" y="556261"/>
                    <a:pt x="30728" y="549523"/>
                    <a:pt x="18733" y="537528"/>
                  </a:cubicBezTo>
                  <a:cubicBezTo>
                    <a:pt x="6738" y="525533"/>
                    <a:pt x="0" y="509265"/>
                    <a:pt x="0" y="492302"/>
                  </a:cubicBezTo>
                  <a:lnTo>
                    <a:pt x="0" y="63959"/>
                  </a:lnTo>
                  <a:cubicBezTo>
                    <a:pt x="0" y="46996"/>
                    <a:pt x="6738" y="30728"/>
                    <a:pt x="18733" y="18733"/>
                  </a:cubicBezTo>
                  <a:cubicBezTo>
                    <a:pt x="30728" y="6738"/>
                    <a:pt x="46996" y="0"/>
                    <a:pt x="639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613939" cy="575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8855" y="3499051"/>
            <a:ext cx="1569280" cy="156928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13138" y="2194853"/>
            <a:ext cx="1990235" cy="199023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D0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700" y="130175"/>
              <a:ext cx="533400" cy="5429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685794" y="2718621"/>
            <a:ext cx="1638030" cy="88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8"/>
              </a:lnSpc>
              <a:spcBef>
                <a:spcPct val="0"/>
              </a:spcBef>
            </a:pPr>
            <a:r>
              <a:rPr lang="en-US" sz="5284">
                <a:solidFill>
                  <a:srgbClr val="000000"/>
                </a:solidFill>
                <a:latin typeface="Canva Sans Bold"/>
              </a:rPr>
              <a:t>80%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08134" y="3495899"/>
            <a:ext cx="2686835" cy="146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1691">
                <a:solidFill>
                  <a:srgbClr val="000000"/>
                </a:solidFill>
                <a:latin typeface="Canva Sans"/>
              </a:rPr>
              <a:t>Children are </a:t>
            </a:r>
            <a:r>
              <a:rPr lang="en-US" sz="1691">
                <a:solidFill>
                  <a:srgbClr val="000000"/>
                </a:solidFill>
                <a:latin typeface="Canva Sans Bold"/>
              </a:rPr>
              <a:t>4x </a:t>
            </a:r>
            <a:r>
              <a:rPr lang="en-US" sz="1691">
                <a:solidFill>
                  <a:srgbClr val="000000"/>
                </a:solidFill>
                <a:latin typeface="Canva Sans"/>
              </a:rPr>
              <a:t>more likely to be </a:t>
            </a:r>
            <a:r>
              <a:rPr lang="en-US" sz="1691">
                <a:solidFill>
                  <a:srgbClr val="000000"/>
                </a:solidFill>
                <a:latin typeface="Canva Sans Bold"/>
              </a:rPr>
              <a:t>neglected </a:t>
            </a:r>
            <a:r>
              <a:rPr lang="en-US" sz="1691">
                <a:solidFill>
                  <a:srgbClr val="000000"/>
                </a:solidFill>
                <a:latin typeface="Canva Sans"/>
              </a:rPr>
              <a:t>and </a:t>
            </a:r>
            <a:r>
              <a:rPr lang="en-US" sz="1691">
                <a:solidFill>
                  <a:srgbClr val="000000"/>
                </a:solidFill>
                <a:latin typeface="Canva Sans Bold"/>
              </a:rPr>
              <a:t>3x </a:t>
            </a:r>
            <a:r>
              <a:rPr lang="en-US" sz="1691">
                <a:solidFill>
                  <a:srgbClr val="000000"/>
                </a:solidFill>
                <a:latin typeface="Canva Sans"/>
              </a:rPr>
              <a:t>more likely to be </a:t>
            </a:r>
            <a:r>
              <a:rPr lang="en-US" sz="1691">
                <a:solidFill>
                  <a:srgbClr val="000000"/>
                </a:solidFill>
                <a:latin typeface="Canva Sans Bold"/>
              </a:rPr>
              <a:t>abused</a:t>
            </a:r>
            <a:r>
              <a:rPr lang="en-US" sz="1691">
                <a:solidFill>
                  <a:srgbClr val="000000"/>
                </a:solidFill>
                <a:latin typeface="Canva Sans"/>
              </a:rPr>
              <a:t>, when parents abuse drugs or alcohol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513138" y="4880094"/>
            <a:ext cx="4876800" cy="1501905"/>
            <a:chOff x="0" y="0"/>
            <a:chExt cx="1806222" cy="5562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06222" cy="556261"/>
            </a:xfrm>
            <a:custGeom>
              <a:avLst/>
              <a:gdLst/>
              <a:ahLst/>
              <a:cxnLst/>
              <a:rect l="l" t="t" r="r" b="b"/>
              <a:pathLst>
                <a:path w="1806222" h="556261">
                  <a:moveTo>
                    <a:pt x="57150" y="0"/>
                  </a:moveTo>
                  <a:lnTo>
                    <a:pt x="1749072" y="0"/>
                  </a:lnTo>
                  <a:cubicBezTo>
                    <a:pt x="1780635" y="0"/>
                    <a:pt x="1806222" y="25587"/>
                    <a:pt x="1806222" y="57150"/>
                  </a:cubicBezTo>
                  <a:lnTo>
                    <a:pt x="1806222" y="499111"/>
                  </a:lnTo>
                  <a:cubicBezTo>
                    <a:pt x="1806222" y="514268"/>
                    <a:pt x="1800201" y="528805"/>
                    <a:pt x="1789483" y="539522"/>
                  </a:cubicBezTo>
                  <a:cubicBezTo>
                    <a:pt x="1778766" y="550240"/>
                    <a:pt x="1764230" y="556261"/>
                    <a:pt x="1749072" y="556261"/>
                  </a:cubicBezTo>
                  <a:lnTo>
                    <a:pt x="57150" y="556261"/>
                  </a:lnTo>
                  <a:cubicBezTo>
                    <a:pt x="25587" y="556261"/>
                    <a:pt x="0" y="530674"/>
                    <a:pt x="0" y="499111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806222" cy="575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11824" y="4678414"/>
            <a:ext cx="1637338" cy="1905266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</p:spPr>
          <p:txBody>
            <a:bodyPr lIns="36945" tIns="36945" rIns="36945" bIns="36945" rtlCol="0" anchor="ctr"/>
            <a:lstStyle/>
            <a:p>
              <a:pPr algn="ctr">
                <a:lnSpc>
                  <a:spcPts val="1096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377202" y="1157211"/>
            <a:ext cx="3086057" cy="133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  <a:spcBef>
                <a:spcPct val="0"/>
              </a:spcBef>
            </a:pPr>
            <a:r>
              <a:rPr lang="en-US" sz="1942">
                <a:solidFill>
                  <a:srgbClr val="000000"/>
                </a:solidFill>
                <a:latin typeface="Canva Sans"/>
              </a:rPr>
              <a:t>of those who experience trauma by the age of 16 will begin to use alcohol or drugs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4794" y="1309243"/>
            <a:ext cx="1772178" cy="96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4"/>
              </a:lnSpc>
              <a:spcBef>
                <a:spcPct val="0"/>
              </a:spcBef>
            </a:pPr>
            <a:r>
              <a:rPr lang="en-US" sz="5717">
                <a:solidFill>
                  <a:srgbClr val="000000"/>
                </a:solidFill>
                <a:latin typeface="Canva Sans Bold"/>
              </a:rPr>
              <a:t>76%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37370" y="477851"/>
            <a:ext cx="547886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Childhood trauma and drug abuse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32717" y="2729918"/>
            <a:ext cx="2857221" cy="92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Canva Sans"/>
              </a:rPr>
              <a:t> of 21 year olds who were abused have one or more psychological disorders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6032" y="3690492"/>
            <a:ext cx="1794925" cy="98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6"/>
              </a:lnSpc>
              <a:spcBef>
                <a:spcPct val="0"/>
              </a:spcBef>
            </a:pPr>
            <a:r>
              <a:rPr lang="en-US" sz="5790">
                <a:solidFill>
                  <a:srgbClr val="000000"/>
                </a:solidFill>
                <a:latin typeface="Canva Sans Bold"/>
              </a:rPr>
              <a:t>4x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42797" y="5146409"/>
            <a:ext cx="2993426" cy="91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Canva Sans"/>
              </a:rPr>
              <a:t>67% of people in addiction treatment were neglected or abused as kids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13138" y="5085862"/>
            <a:ext cx="1829659" cy="98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3"/>
              </a:lnSpc>
              <a:spcBef>
                <a:spcPct val="0"/>
              </a:spcBef>
            </a:pPr>
            <a:r>
              <a:rPr lang="en-US" sz="5902">
                <a:solidFill>
                  <a:srgbClr val="000000"/>
                </a:solidFill>
                <a:latin typeface="Canva Sans Bold"/>
              </a:rPr>
              <a:t>67%</a:t>
            </a:r>
          </a:p>
        </p:txBody>
      </p:sp>
      <p:sp>
        <p:nvSpPr>
          <p:cNvPr id="37" name="Freeform 37"/>
          <p:cNvSpPr/>
          <p:nvPr/>
        </p:nvSpPr>
        <p:spPr>
          <a:xfrm>
            <a:off x="6401154" y="0"/>
            <a:ext cx="3352446" cy="2237758"/>
          </a:xfrm>
          <a:custGeom>
            <a:avLst/>
            <a:gdLst/>
            <a:ahLst/>
            <a:cxnLst/>
            <a:rect l="l" t="t" r="r" b="b"/>
            <a:pathLst>
              <a:path w="3352446" h="2237758">
                <a:moveTo>
                  <a:pt x="0" y="0"/>
                </a:moveTo>
                <a:lnTo>
                  <a:pt x="3352446" y="0"/>
                </a:lnTo>
                <a:lnTo>
                  <a:pt x="3352446" y="2237758"/>
                </a:lnTo>
                <a:lnTo>
                  <a:pt x="0" y="22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3869" y="6146536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3690" y="6106028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Online Media 6" descr="Veracity &amp; Valor | BlackRifle TV">
            <a:hlinkClick r:id="" action="ppaction://media"/>
            <a:extLst>
              <a:ext uri="{FF2B5EF4-FFF2-40B4-BE49-F238E27FC236}">
                <a16:creationId xmlns:a16="http://schemas.microsoft.com/office/drawing/2014/main" id="{8B6B14F4-A1C1-AA01-AA19-21EB637F2A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579" y="381000"/>
            <a:ext cx="9732021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6244162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6265933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Online Media 3" descr="CIA Officer Phil Reilly and Ben Owen on Operation Jawbreaker">
            <a:hlinkClick r:id="" action="ppaction://media"/>
            <a:extLst>
              <a:ext uri="{FF2B5EF4-FFF2-40B4-BE49-F238E27FC236}">
                <a16:creationId xmlns:a16="http://schemas.microsoft.com/office/drawing/2014/main" id="{BCD18AC4-59A6-82ED-F4BB-BE4AE6A30D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965" y="201642"/>
            <a:ext cx="9717635" cy="54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Online Media 5" descr="We Fight Monsters leveraging SOF doctrine to take back Memphis Streets">
            <a:hlinkClick r:id="" action="ppaction://media"/>
            <a:extLst>
              <a:ext uri="{FF2B5EF4-FFF2-40B4-BE49-F238E27FC236}">
                <a16:creationId xmlns:a16="http://schemas.microsoft.com/office/drawing/2014/main" id="{3A2A57F2-0AC8-06ED-732D-5FF22EE11438}"/>
              </a:ext>
            </a:extLst>
          </p:cNvPr>
          <p:cNvPicPr preferRelativeResize="0"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771" y="18803"/>
            <a:ext cx="9731829" cy="54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7983" y="5676491"/>
            <a:ext cx="1500677" cy="869396"/>
          </a:xfrm>
          <a:custGeom>
            <a:avLst/>
            <a:gdLst/>
            <a:ahLst/>
            <a:cxnLst/>
            <a:rect l="l" t="t" r="r" b="b"/>
            <a:pathLst>
              <a:path w="1500677" h="869396">
                <a:moveTo>
                  <a:pt x="0" y="0"/>
                </a:moveTo>
                <a:lnTo>
                  <a:pt x="1500677" y="0"/>
                </a:lnTo>
                <a:lnTo>
                  <a:pt x="1500677" y="869396"/>
                </a:lnTo>
                <a:lnTo>
                  <a:pt x="0" y="86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7804" y="5676491"/>
            <a:ext cx="1880179" cy="940090"/>
          </a:xfrm>
          <a:custGeom>
            <a:avLst/>
            <a:gdLst/>
            <a:ahLst/>
            <a:cxnLst/>
            <a:rect l="l" t="t" r="r" b="b"/>
            <a:pathLst>
              <a:path w="1880179" h="940090">
                <a:moveTo>
                  <a:pt x="0" y="0"/>
                </a:moveTo>
                <a:lnTo>
                  <a:pt x="1880179" y="0"/>
                </a:lnTo>
                <a:lnTo>
                  <a:pt x="1880179" y="940090"/>
                </a:lnTo>
                <a:lnTo>
                  <a:pt x="0" y="940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Online Media 3" descr="“Not everybody made it out” Turning Traphouses into Recovery Homes">
            <a:hlinkClick r:id="" action="ppaction://media"/>
            <a:extLst>
              <a:ext uri="{FF2B5EF4-FFF2-40B4-BE49-F238E27FC236}">
                <a16:creationId xmlns:a16="http://schemas.microsoft.com/office/drawing/2014/main" id="{A16C8F8B-6AFD-E85F-EC9B-EEC257CD60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05400" y="32368"/>
            <a:ext cx="4114800" cy="72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198</Words>
  <Application>Microsoft Macintosh PowerPoint</Application>
  <PresentationFormat>Custom</PresentationFormat>
  <Paragraphs>28</Paragraphs>
  <Slides>13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Quotes Script</vt:lpstr>
      <vt:lpstr>Arial</vt:lpstr>
      <vt:lpstr>Calibri</vt:lpstr>
      <vt:lpstr>Canva Sans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Ben+Jess and Overdose Stats</dc:title>
  <cp:lastModifiedBy>Ben Owen</cp:lastModifiedBy>
  <cp:revision>3</cp:revision>
  <dcterms:created xsi:type="dcterms:W3CDTF">2006-08-16T00:00:00Z</dcterms:created>
  <dcterms:modified xsi:type="dcterms:W3CDTF">2024-04-26T13:58:08Z</dcterms:modified>
  <dc:identifier>DAGCbNl83lo</dc:identifier>
</cp:coreProperties>
</file>